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2" r:id="rId2"/>
    <p:sldId id="258" r:id="rId3"/>
    <p:sldId id="314" r:id="rId4"/>
    <p:sldId id="301" r:id="rId5"/>
    <p:sldId id="322" r:id="rId6"/>
    <p:sldId id="323" r:id="rId7"/>
    <p:sldId id="310" r:id="rId8"/>
    <p:sldId id="302" r:id="rId9"/>
    <p:sldId id="281" r:id="rId10"/>
    <p:sldId id="316" r:id="rId11"/>
    <p:sldId id="320" r:id="rId12"/>
    <p:sldId id="311" r:id="rId13"/>
    <p:sldId id="318" r:id="rId14"/>
    <p:sldId id="317" r:id="rId15"/>
    <p:sldId id="284" r:id="rId16"/>
    <p:sldId id="300" r:id="rId17"/>
    <p:sldId id="283" r:id="rId18"/>
    <p:sldId id="319" r:id="rId19"/>
    <p:sldId id="315" r:id="rId20"/>
    <p:sldId id="273" r:id="rId21"/>
    <p:sldId id="321" r:id="rId22"/>
    <p:sldId id="307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배달의민족 도현" panose="020B0600000101010101" pitchFamily="50" charset="-127"/>
      <p:regular r:id="rId28"/>
    </p:embeddedFont>
    <p:embeddedFont>
      <p:font typeface="배달의민족 한나체 Pro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(2015180007)" initials="김" lastIdx="3" clrIdx="0">
    <p:extLst>
      <p:ext uri="{19B8F6BF-5375-455C-9EA6-DF929625EA0E}">
        <p15:presenceInfo xmlns:p15="http://schemas.microsoft.com/office/powerpoint/2012/main" userId="김지웅(2015180007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CBCBCB"/>
    <a:srgbClr val="3DC147"/>
    <a:srgbClr val="D50100"/>
    <a:srgbClr val="A43A3A"/>
    <a:srgbClr val="3D91E4"/>
    <a:srgbClr val="F4F4F4"/>
    <a:srgbClr val="FDD910"/>
    <a:srgbClr val="CC9900"/>
    <a:srgbClr val="F2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E03E4-5282-47CF-86BB-BC31C050573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C30-5FD4-491B-A2EC-B1D6754DE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70B7-A475-42A6-934A-FA820E6A45B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A9E5-14C9-4415-9C2A-C84066565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A9E5-14C9-4415-9C2A-C840665650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A9E5-14C9-4415-9C2A-C840665650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90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A9E5-14C9-4415-9C2A-C840665650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3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DCD1-A38F-41E6-9DEF-15AEB84BAEE1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991-CEF9-45AB-B254-6E8C8FE42E5C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72B4-65AE-422E-8DDB-B473A8A88607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BB2-F85E-4AC6-816E-11AD5A29D214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61851" y="2481943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ㅁㄴㅇㅁ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5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9BEB-9D30-469A-BDD1-4C19410B479C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7A2-1291-418A-8581-F3F7E6E1B44A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0AC5-BA30-4C5B-AA60-408DA8BD6931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943-F24D-41A1-882A-116A754638B9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059-DF1D-4000-9255-FECF6B2E1DC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6042-19B8-4142-8044-3BDD18F09CBE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BA-2E5F-4EB0-AFCA-1AB5671C7749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F2E-DE68-49BC-93F4-62B326017E29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6677-67C9-4E56-A21F-00D80C07DE0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1C0080-EB5C-4088-B29B-B9EC3D2DEA29}"/>
              </a:ext>
            </a:extLst>
          </p:cNvPr>
          <p:cNvGrpSpPr/>
          <p:nvPr/>
        </p:nvGrpSpPr>
        <p:grpSpPr>
          <a:xfrm>
            <a:off x="4319587" y="1674673"/>
            <a:ext cx="5443249" cy="1785104"/>
            <a:chOff x="1214437" y="1674673"/>
            <a:chExt cx="5443249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C03C0-D883-46E4-85B4-A6F94BFE582E}"/>
                </a:ext>
              </a:extLst>
            </p:cNvPr>
            <p:cNvSpPr txBox="1"/>
            <p:nvPr/>
          </p:nvSpPr>
          <p:spPr>
            <a:xfrm>
              <a:off x="1214437" y="2690336"/>
              <a:ext cx="5443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중세 전투 시뮬레이터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4F2436-857B-423E-812A-9CC00C207AA4}"/>
                </a:ext>
              </a:extLst>
            </p:cNvPr>
            <p:cNvSpPr txBox="1"/>
            <p:nvPr/>
          </p:nvSpPr>
          <p:spPr>
            <a:xfrm>
              <a:off x="1214437" y="1674673"/>
              <a:ext cx="5014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5400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ㅝ</a:t>
              </a:r>
              <a:endParaRPr lang="ko-KR" altLang="en-US" sz="54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35B292-C548-4548-8BA4-BB92E2BEBB99}"/>
              </a:ext>
            </a:extLst>
          </p:cNvPr>
          <p:cNvGrpSpPr/>
          <p:nvPr/>
        </p:nvGrpSpPr>
        <p:grpSpPr>
          <a:xfrm>
            <a:off x="7810498" y="4639612"/>
            <a:ext cx="3543300" cy="1172528"/>
            <a:chOff x="8229600" y="3907393"/>
            <a:chExt cx="3543300" cy="1172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B031-A81E-4156-8D0F-E9CB4D2A55BE}"/>
                </a:ext>
              </a:extLst>
            </p:cNvPr>
            <p:cNvSpPr txBox="1"/>
            <p:nvPr/>
          </p:nvSpPr>
          <p:spPr>
            <a:xfrm>
              <a:off x="8229600" y="3907393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2015180003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C79C1-69E1-4B9F-9C88-9A0314DD4F0D}"/>
                </a:ext>
              </a:extLst>
            </p:cNvPr>
            <p:cNvSpPr txBox="1"/>
            <p:nvPr/>
          </p:nvSpPr>
          <p:spPr>
            <a:xfrm>
              <a:off x="8229601" y="4710589"/>
              <a:ext cx="354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2015182025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2CCD8-65E4-4B4F-9A5D-01EBFA6B0E73}"/>
                </a:ext>
              </a:extLst>
            </p:cNvPr>
            <p:cNvSpPr txBox="1"/>
            <p:nvPr/>
          </p:nvSpPr>
          <p:spPr>
            <a:xfrm>
              <a:off x="8229600" y="4308991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2015180007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408FB-06FE-400A-B58D-3248D2E80258}"/>
              </a:ext>
            </a:extLst>
          </p:cNvPr>
          <p:cNvSpPr txBox="1"/>
          <p:nvPr/>
        </p:nvSpPr>
        <p:spPr>
          <a:xfrm>
            <a:off x="9672631" y="5859693"/>
            <a:ext cx="162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</a:t>
            </a:r>
            <a:r>
              <a:rPr lang="ko-KR" altLang="en-US" sz="16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장지웅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FD4F0EA-7864-42ED-9A3B-9300B6BA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FC64A3C-1A29-4B68-A338-C7929DC5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362" y="1361938"/>
            <a:ext cx="2071687" cy="20716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F07CF-B86A-4F82-B8C9-165015539177}"/>
              </a:ext>
            </a:extLst>
          </p:cNvPr>
          <p:cNvCxnSpPr>
            <a:cxnSpLocks/>
          </p:cNvCxnSpPr>
          <p:nvPr/>
        </p:nvCxnSpPr>
        <p:spPr>
          <a:xfrm>
            <a:off x="3777673" y="3418973"/>
            <a:ext cx="5985163" cy="0"/>
          </a:xfrm>
          <a:prstGeom prst="line">
            <a:avLst/>
          </a:prstGeom>
          <a:ln w="3175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593EE83-8A6E-4C4B-ADDB-15CE4D4C3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0228" y="164488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560D03-91D8-4718-9B67-CBDDB5EC07AD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C30BAA-701A-4452-9AC6-BC6C4639B5C5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F0524A-3858-47D4-B2B1-A057C5681297}"/>
                </a:ext>
              </a:extLst>
            </p:cNvPr>
            <p:cNvSpPr txBox="1"/>
            <p:nvPr/>
          </p:nvSpPr>
          <p:spPr>
            <a:xfrm>
              <a:off x="157018" y="120927"/>
              <a:ext cx="305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r>
                <a:rPr lang="en-US" altLang="ko-KR" sz="2800" b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720692E-5CB1-4F72-8504-FC9DA0B4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00" y="1588783"/>
            <a:ext cx="2844000" cy="1840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BD94E-814A-479A-BA58-3A0E709A87F5}"/>
              </a:ext>
            </a:extLst>
          </p:cNvPr>
          <p:cNvGrpSpPr/>
          <p:nvPr/>
        </p:nvGrpSpPr>
        <p:grpSpPr>
          <a:xfrm>
            <a:off x="1609261" y="2303260"/>
            <a:ext cx="4206001" cy="2251479"/>
            <a:chOff x="1313616" y="1323559"/>
            <a:chExt cx="4206001" cy="22514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9614B2-2757-4FE7-8ACD-CBD75690C792}"/>
                </a:ext>
              </a:extLst>
            </p:cNvPr>
            <p:cNvSpPr txBox="1"/>
            <p:nvPr/>
          </p:nvSpPr>
          <p:spPr>
            <a:xfrm>
              <a:off x="1313617" y="1943822"/>
              <a:ext cx="4206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경사면의 단조로운 점진적 음영 표현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음영을 단계별로 제한하여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  <a:p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 같은 표현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FC9842-18C9-4427-916B-C7FFAAD74602}"/>
                </a:ext>
              </a:extLst>
            </p:cNvPr>
            <p:cNvSpPr txBox="1"/>
            <p:nvPr/>
          </p:nvSpPr>
          <p:spPr>
            <a:xfrm>
              <a:off x="1313616" y="1323559"/>
              <a:ext cx="3045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87804052-A62C-4590-BE84-9CE0011B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00" y="3739131"/>
            <a:ext cx="3384000" cy="177129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945DEB-EBFB-4AA0-A72A-1DAE539360B8}"/>
              </a:ext>
            </a:extLst>
          </p:cNvPr>
          <p:cNvSpPr txBox="1"/>
          <p:nvPr/>
        </p:nvSpPr>
        <p:spPr>
          <a:xfrm>
            <a:off x="157018" y="704238"/>
            <a:ext cx="1452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툰 </a:t>
            </a:r>
            <a:r>
              <a:rPr lang="ko-KR" altLang="en-US" sz="24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</a:t>
            </a:r>
            <a:endParaRPr lang="ko-KR" altLang="en-US" sz="14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17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560D03-91D8-4718-9B67-CBDDB5EC07AD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C30BAA-701A-4452-9AC6-BC6C4639B5C5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F0524A-3858-47D4-B2B1-A057C5681297}"/>
                </a:ext>
              </a:extLst>
            </p:cNvPr>
            <p:cNvSpPr txBox="1"/>
            <p:nvPr/>
          </p:nvSpPr>
          <p:spPr>
            <a:xfrm>
              <a:off x="157018" y="120927"/>
              <a:ext cx="305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r>
                <a:rPr lang="en-US" altLang="ko-KR" sz="2800" b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3E661A1-B145-4217-BB09-BF624F2E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00" y="2132701"/>
            <a:ext cx="3240000" cy="18210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AB93F56-286B-463E-B0A9-541AE16DEF94}"/>
              </a:ext>
            </a:extLst>
          </p:cNvPr>
          <p:cNvSpPr txBox="1"/>
          <p:nvPr/>
        </p:nvSpPr>
        <p:spPr>
          <a:xfrm>
            <a:off x="1807756" y="4285365"/>
            <a:ext cx="3522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램버트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공식을 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카메라를 조명인 것처럼 연산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캐릭터의 테두리를 살려주는 효과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70CF8F-C678-455C-9775-2DA0ACEFE060}"/>
              </a:ext>
            </a:extLst>
          </p:cNvPr>
          <p:cNvSpPr txBox="1"/>
          <p:nvPr/>
        </p:nvSpPr>
        <p:spPr>
          <a:xfrm>
            <a:off x="1572121" y="1401005"/>
            <a:ext cx="401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역광 표현 </a:t>
            </a:r>
            <a:r>
              <a:rPr lang="en-US" altLang="ko-KR" sz="20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(Rim Lighting)</a:t>
            </a:r>
            <a:endParaRPr lang="ko-KR" altLang="en-US" sz="12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02095B-E1AF-42F3-B33B-9E6E36E53EA6}"/>
              </a:ext>
            </a:extLst>
          </p:cNvPr>
          <p:cNvSpPr txBox="1"/>
          <p:nvPr/>
        </p:nvSpPr>
        <p:spPr>
          <a:xfrm>
            <a:off x="6643208" y="4285363"/>
            <a:ext cx="364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빛의 변화량과 위치 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물체의 지역적인 중요도를 강조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BD3DE3-FF80-4E47-A369-A3412974CAB1}"/>
              </a:ext>
            </a:extLst>
          </p:cNvPr>
          <p:cNvSpPr txBox="1"/>
          <p:nvPr/>
        </p:nvSpPr>
        <p:spPr>
          <a:xfrm>
            <a:off x="6601323" y="1401005"/>
            <a:ext cx="209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세일리언시</a:t>
            </a:r>
            <a:endParaRPr lang="ko-KR" altLang="en-US" sz="20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D5B56-005C-49F6-94E9-E9662050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269" y="2159947"/>
            <a:ext cx="3240000" cy="17665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AB15BC-1E78-480D-9A1C-13FBC35E64AC}"/>
              </a:ext>
            </a:extLst>
          </p:cNvPr>
          <p:cNvSpPr txBox="1"/>
          <p:nvPr/>
        </p:nvSpPr>
        <p:spPr>
          <a:xfrm>
            <a:off x="157018" y="704238"/>
            <a:ext cx="1452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툰 </a:t>
            </a:r>
            <a:r>
              <a:rPr lang="ko-KR" altLang="en-US" sz="24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</a:t>
            </a:r>
            <a:endParaRPr lang="ko-KR" altLang="en-US" sz="14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0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15DB49-7EC2-4055-B5AF-8D36181B0120}"/>
              </a:ext>
            </a:extLst>
          </p:cNvPr>
          <p:cNvGrpSpPr/>
          <p:nvPr/>
        </p:nvGrpSpPr>
        <p:grpSpPr>
          <a:xfrm>
            <a:off x="1889999" y="4144739"/>
            <a:ext cx="4091684" cy="1418187"/>
            <a:chOff x="1754434" y="1178250"/>
            <a:chExt cx="5449209" cy="14181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A2FF1F-FEFC-4DD4-BB35-7329071EC2F3}"/>
                </a:ext>
              </a:extLst>
            </p:cNvPr>
            <p:cNvSpPr txBox="1"/>
            <p:nvPr/>
          </p:nvSpPr>
          <p:spPr>
            <a:xfrm>
              <a:off x="1754434" y="1734663"/>
              <a:ext cx="503059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스플라인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곡선을 사용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검의 궤적을 연산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곡선의 위치에 따라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검의 잔상을 표현함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0E71CC-7BF9-4423-9983-F192349FC146}"/>
                </a:ext>
              </a:extLst>
            </p:cNvPr>
            <p:cNvSpPr txBox="1"/>
            <p:nvPr/>
          </p:nvSpPr>
          <p:spPr>
            <a:xfrm>
              <a:off x="1754434" y="1178250"/>
              <a:ext cx="544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스플라인</a:t>
              </a:r>
              <a:r>
                <a:rPr lang="ko-KR" altLang="en-US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곡선을 이용한 검의 궤적 표현 </a:t>
              </a:r>
              <a:endParaRPr lang="ko-KR" altLang="en-US" sz="11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25A13D5-5B2D-4B56-AED3-457683D71DC3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424AFB2-11C8-4F61-ADFD-62691CBCE7F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B2CF8D-5630-42AC-A735-E8A422E025AE}"/>
                </a:ext>
              </a:extLst>
            </p:cNvPr>
            <p:cNvSpPr txBox="1"/>
            <p:nvPr/>
          </p:nvSpPr>
          <p:spPr>
            <a:xfrm>
              <a:off x="157018" y="120927"/>
              <a:ext cx="305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r>
                <a:rPr lang="en-US" altLang="ko-KR" sz="2800" b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C2837F-EBC8-483E-B4C9-F2BCBAA6777F}"/>
              </a:ext>
            </a:extLst>
          </p:cNvPr>
          <p:cNvGrpSpPr/>
          <p:nvPr/>
        </p:nvGrpSpPr>
        <p:grpSpPr>
          <a:xfrm>
            <a:off x="1423292" y="1410891"/>
            <a:ext cx="5522801" cy="2310739"/>
            <a:chOff x="1644616" y="1323559"/>
            <a:chExt cx="5522801" cy="231073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449F47-50DF-4B77-8CF1-B198D8A4381B}"/>
                </a:ext>
              </a:extLst>
            </p:cNvPr>
            <p:cNvSpPr txBox="1"/>
            <p:nvPr/>
          </p:nvSpPr>
          <p:spPr>
            <a:xfrm>
              <a:off x="1644616" y="1879972"/>
              <a:ext cx="55228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먹이 번진 듯한 농담 표현과 두꺼운 선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노멀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벡터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라이트 벡터를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내적한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값을 이용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선형보간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적용</a:t>
              </a:r>
            </a:p>
            <a:p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선형보간한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결과와 농담처리 결과를 합산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0CB9B-2E3A-4984-AC28-33C1B555CB16}"/>
                </a:ext>
              </a:extLst>
            </p:cNvPr>
            <p:cNvSpPr txBox="1"/>
            <p:nvPr/>
          </p:nvSpPr>
          <p:spPr>
            <a:xfrm>
              <a:off x="1644616" y="1323559"/>
              <a:ext cx="2648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수묵화 렌더링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0791DB-9C25-4E4D-A799-45E4C0265850}"/>
              </a:ext>
            </a:extLst>
          </p:cNvPr>
          <p:cNvGrpSpPr/>
          <p:nvPr/>
        </p:nvGrpSpPr>
        <p:grpSpPr>
          <a:xfrm>
            <a:off x="7950714" y="1410891"/>
            <a:ext cx="2496000" cy="2288583"/>
            <a:chOff x="7579651" y="3651184"/>
            <a:chExt cx="2496000" cy="22885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A4766C-DFC8-41F5-8654-9631BF925F57}"/>
                </a:ext>
              </a:extLst>
            </p:cNvPr>
            <p:cNvSpPr txBox="1"/>
            <p:nvPr/>
          </p:nvSpPr>
          <p:spPr>
            <a:xfrm>
              <a:off x="8102770" y="5601213"/>
              <a:ext cx="1449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수묵화 렌더링</a:t>
              </a:r>
              <a:endPara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DF3B30-0C8D-454F-B924-A292CACD8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9651" y="3651184"/>
              <a:ext cx="2496000" cy="18720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8420DE0-ADA0-4864-B20A-43B9F29BB1A6}"/>
              </a:ext>
            </a:extLst>
          </p:cNvPr>
          <p:cNvSpPr txBox="1"/>
          <p:nvPr/>
        </p:nvSpPr>
        <p:spPr>
          <a:xfrm>
            <a:off x="8682655" y="5710567"/>
            <a:ext cx="103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검의 궤적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798AA3-AB57-44C9-B230-42A2B56E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8" t="12050" r="36407" b="25100"/>
          <a:stretch/>
        </p:blipFill>
        <p:spPr>
          <a:xfrm>
            <a:off x="7780708" y="3756983"/>
            <a:ext cx="2988000" cy="189607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2" name="화살표: 위로 굽음 41">
            <a:extLst>
              <a:ext uri="{FF2B5EF4-FFF2-40B4-BE49-F238E27FC236}">
                <a16:creationId xmlns:a16="http://schemas.microsoft.com/office/drawing/2014/main" id="{513B2498-39A7-4CA0-BFF6-13F04F63ABCB}"/>
              </a:ext>
            </a:extLst>
          </p:cNvPr>
          <p:cNvSpPr/>
          <p:nvPr/>
        </p:nvSpPr>
        <p:spPr>
          <a:xfrm rot="5400000">
            <a:off x="1565999" y="4068441"/>
            <a:ext cx="324000" cy="324000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954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EFF828-7FD0-4EDA-AB8A-73151DDEF6DD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147BE33-2789-4DF7-9201-3FFA3C2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6EAF94-05F8-4614-B378-3B738C3FAB5C}"/>
                </a:ext>
              </a:extLst>
            </p:cNvPr>
            <p:cNvSpPr txBox="1"/>
            <p:nvPr/>
          </p:nvSpPr>
          <p:spPr>
            <a:xfrm>
              <a:off x="157018" y="120927"/>
              <a:ext cx="305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r>
                <a:rPr lang="en-US" altLang="ko-KR" sz="2800" b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26666B-B807-4247-905B-17177F4D846F}"/>
              </a:ext>
            </a:extLst>
          </p:cNvPr>
          <p:cNvGrpSpPr/>
          <p:nvPr/>
        </p:nvGrpSpPr>
        <p:grpSpPr>
          <a:xfrm>
            <a:off x="2007110" y="1950793"/>
            <a:ext cx="4956153" cy="2956413"/>
            <a:chOff x="1644616" y="3605029"/>
            <a:chExt cx="4956153" cy="29564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A91D93-3F08-469C-98E7-DE407232BD7A}"/>
                </a:ext>
              </a:extLst>
            </p:cNvPr>
            <p:cNvSpPr txBox="1"/>
            <p:nvPr/>
          </p:nvSpPr>
          <p:spPr>
            <a:xfrm>
              <a:off x="1644616" y="4314673"/>
              <a:ext cx="495615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펜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잉크 소묘에서 객체의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음영차이를 표현하는 기법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해치 패턴 </a:t>
              </a:r>
              <a:r>
                <a:rPr lang="ko-KR" altLang="en-US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맵을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적절히 혼합하여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표현해주는 방법을 사용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40C9FE-E023-443A-BFD4-5796D94AE687}"/>
                </a:ext>
              </a:extLst>
            </p:cNvPr>
            <p:cNvSpPr txBox="1"/>
            <p:nvPr/>
          </p:nvSpPr>
          <p:spPr>
            <a:xfrm>
              <a:off x="1644616" y="3605029"/>
              <a:ext cx="3480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해칭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렌더링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6BCA02E-18D7-4801-BE7E-331114A8B117}"/>
              </a:ext>
            </a:extLst>
          </p:cNvPr>
          <p:cNvSpPr txBox="1"/>
          <p:nvPr/>
        </p:nvSpPr>
        <p:spPr>
          <a:xfrm>
            <a:off x="7993594" y="3335496"/>
            <a:ext cx="1234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해칭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22ED38-F3F0-40A3-8665-CC359BEE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869" y="3780961"/>
            <a:ext cx="2400300" cy="2276475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C6FF0A-A6CF-40AB-88AC-ECC4ABC7DEE7}"/>
              </a:ext>
            </a:extLst>
          </p:cNvPr>
          <p:cNvSpPr txBox="1"/>
          <p:nvPr/>
        </p:nvSpPr>
        <p:spPr>
          <a:xfrm>
            <a:off x="8036913" y="6076863"/>
            <a:ext cx="1310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해치 패턴 맵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1A94F58-8346-489E-869D-ACED034F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69" y="1156069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A602B-C65F-4262-A5D0-6797337828A0}"/>
              </a:ext>
            </a:extLst>
          </p:cNvPr>
          <p:cNvSpPr txBox="1"/>
          <p:nvPr/>
        </p:nvSpPr>
        <p:spPr>
          <a:xfrm>
            <a:off x="1681902" y="3673371"/>
            <a:ext cx="3775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자연스러운 </a:t>
            </a:r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NPC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부대 이동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DB556-E4D9-4980-BBC9-9909EC7099EE}"/>
              </a:ext>
            </a:extLst>
          </p:cNvPr>
          <p:cNvSpPr txBox="1"/>
          <p:nvPr/>
        </p:nvSpPr>
        <p:spPr>
          <a:xfrm>
            <a:off x="1693444" y="4504368"/>
            <a:ext cx="152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5695F5-768E-424C-885C-827C12062C18}"/>
              </a:ext>
            </a:extLst>
          </p:cNvPr>
          <p:cNvSpPr txBox="1"/>
          <p:nvPr/>
        </p:nvSpPr>
        <p:spPr>
          <a:xfrm>
            <a:off x="1681903" y="2545120"/>
            <a:ext cx="331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IOCP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서버 구현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79BF7-78DF-4562-8600-4FF32D35FFCF}"/>
              </a:ext>
            </a:extLst>
          </p:cNvPr>
          <p:cNvSpPr txBox="1"/>
          <p:nvPr/>
        </p:nvSpPr>
        <p:spPr>
          <a:xfrm>
            <a:off x="1681902" y="2175788"/>
            <a:ext cx="324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비동기 접속을 위한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D1936-C0A3-4E5E-B5EB-7BE912141C1B}"/>
              </a:ext>
            </a:extLst>
          </p:cNvPr>
          <p:cNvSpPr txBox="1"/>
          <p:nvPr/>
        </p:nvSpPr>
        <p:spPr>
          <a:xfrm>
            <a:off x="1693443" y="3304039"/>
            <a:ext cx="305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유한 상태 머신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 처리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4EF1AB-B6CE-4CD7-8055-887388219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00" y="2175788"/>
            <a:ext cx="4392000" cy="223992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E1F3F6-8DB5-4DEC-AB46-466A0EB27B1A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88E8DCB-4D01-45E7-8696-8BC0A8BB50E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29CFC2-EE87-4C59-BA78-C21E34DEA5C1}"/>
                </a:ext>
              </a:extLst>
            </p:cNvPr>
            <p:cNvSpPr txBox="1"/>
            <p:nvPr/>
          </p:nvSpPr>
          <p:spPr>
            <a:xfrm>
              <a:off x="157018" y="120927"/>
              <a:ext cx="305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r>
                <a:rPr lang="en-US" altLang="ko-KR" sz="2800" b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70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8BBEA8F4-A714-40C4-A980-42A5F06C593D}"/>
              </a:ext>
            </a:extLst>
          </p:cNvPr>
          <p:cNvGrpSpPr/>
          <p:nvPr/>
        </p:nvGrpSpPr>
        <p:grpSpPr>
          <a:xfrm>
            <a:off x="2726429" y="3329936"/>
            <a:ext cx="7128000" cy="364213"/>
            <a:chOff x="2925096" y="1858979"/>
            <a:chExt cx="7128000" cy="36421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89EC28-AEF3-48C9-9438-2147540BE5BC}"/>
                </a:ext>
              </a:extLst>
            </p:cNvPr>
            <p:cNvSpPr txBox="1"/>
            <p:nvPr/>
          </p:nvSpPr>
          <p:spPr>
            <a:xfrm>
              <a:off x="2925096" y="1864861"/>
              <a:ext cx="852975" cy="34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STL</a:t>
              </a:r>
              <a:endPara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0A43FD-8FEC-479E-BF7C-91FB05091316}"/>
                </a:ext>
              </a:extLst>
            </p:cNvPr>
            <p:cNvSpPr txBox="1"/>
            <p:nvPr/>
          </p:nvSpPr>
          <p:spPr>
            <a:xfrm>
              <a:off x="3859064" y="1862807"/>
              <a:ext cx="1959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윈도우 프로그래밍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8F9D81-640C-4817-BDA8-021FDC53A65F}"/>
                </a:ext>
              </a:extLst>
            </p:cNvPr>
            <p:cNvSpPr txBox="1"/>
            <p:nvPr/>
          </p:nvSpPr>
          <p:spPr>
            <a:xfrm>
              <a:off x="5899410" y="1858979"/>
              <a:ext cx="1225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알고리즘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C5497A-98EC-47E3-99DF-AB376AC4934C}"/>
                </a:ext>
              </a:extLst>
            </p:cNvPr>
            <p:cNvSpPr txBox="1"/>
            <p:nvPr/>
          </p:nvSpPr>
          <p:spPr>
            <a:xfrm>
              <a:off x="7208846" y="1866333"/>
              <a:ext cx="1225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게임 수학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1DE1516-E3A6-4D43-91BF-2FCA8A6D29B3}"/>
                </a:ext>
              </a:extLst>
            </p:cNvPr>
            <p:cNvCxnSpPr>
              <a:cxnSpLocks/>
            </p:cNvCxnSpPr>
            <p:nvPr/>
          </p:nvCxnSpPr>
          <p:spPr>
            <a:xfrm>
              <a:off x="2925096" y="2223192"/>
              <a:ext cx="712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CDCFA80F-D138-4A15-A31C-A1929359DE6E}"/>
              </a:ext>
            </a:extLst>
          </p:cNvPr>
          <p:cNvSpPr txBox="1"/>
          <p:nvPr/>
        </p:nvSpPr>
        <p:spPr>
          <a:xfrm>
            <a:off x="1146072" y="3398486"/>
            <a:ext cx="13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김지웅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85ADDE8-8C6D-4193-B576-3927CDEB29C6}"/>
              </a:ext>
            </a:extLst>
          </p:cNvPr>
          <p:cNvSpPr txBox="1"/>
          <p:nvPr/>
        </p:nvSpPr>
        <p:spPr>
          <a:xfrm>
            <a:off x="1150841" y="1940452"/>
            <a:ext cx="1386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김병석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8265A9-B197-4341-A0E0-72B792DCEBA6}"/>
              </a:ext>
            </a:extLst>
          </p:cNvPr>
          <p:cNvSpPr txBox="1"/>
          <p:nvPr/>
        </p:nvSpPr>
        <p:spPr>
          <a:xfrm>
            <a:off x="1146072" y="4856520"/>
            <a:ext cx="13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오현호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A8AE6-C3FD-4F88-B708-D4FEB915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9C832D-B975-44CC-B827-FF19323F4A7E}"/>
              </a:ext>
            </a:extLst>
          </p:cNvPr>
          <p:cNvGrpSpPr/>
          <p:nvPr/>
        </p:nvGrpSpPr>
        <p:grpSpPr>
          <a:xfrm>
            <a:off x="2723202" y="1875178"/>
            <a:ext cx="7128000" cy="372544"/>
            <a:chOff x="2925096" y="1862807"/>
            <a:chExt cx="7128000" cy="37254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DA9AFAC-1993-4C10-B282-01FA1EEC26AB}"/>
                </a:ext>
              </a:extLst>
            </p:cNvPr>
            <p:cNvSpPr txBox="1"/>
            <p:nvPr/>
          </p:nvSpPr>
          <p:spPr>
            <a:xfrm>
              <a:off x="9129918" y="1862807"/>
              <a:ext cx="852976" cy="37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C++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38785F-F579-49DF-BB73-DD0C09DD00AA}"/>
                </a:ext>
              </a:extLst>
            </p:cNvPr>
            <p:cNvSpPr txBox="1"/>
            <p:nvPr/>
          </p:nvSpPr>
          <p:spPr>
            <a:xfrm>
              <a:off x="2925096" y="1864861"/>
              <a:ext cx="852975" cy="34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STL</a:t>
              </a:r>
              <a:endPara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E29E6AE-DD6E-4BD9-84F8-7A734459C36C}"/>
                </a:ext>
              </a:extLst>
            </p:cNvPr>
            <p:cNvSpPr txBox="1"/>
            <p:nvPr/>
          </p:nvSpPr>
          <p:spPr>
            <a:xfrm>
              <a:off x="3859064" y="1862807"/>
              <a:ext cx="2079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3D </a:t>
              </a: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게임 프로그래밍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889113B-D46C-4CC3-8D09-58AC9DDB289F}"/>
                </a:ext>
              </a:extLst>
            </p:cNvPr>
            <p:cNvSpPr txBox="1"/>
            <p:nvPr/>
          </p:nvSpPr>
          <p:spPr>
            <a:xfrm>
              <a:off x="6019103" y="1867805"/>
              <a:ext cx="1723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컴퓨터 그래픽스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EB74017-0435-40EA-A1E4-0550639FE637}"/>
                </a:ext>
              </a:extLst>
            </p:cNvPr>
            <p:cNvSpPr txBox="1"/>
            <p:nvPr/>
          </p:nvSpPr>
          <p:spPr>
            <a:xfrm>
              <a:off x="7823569" y="1863049"/>
              <a:ext cx="1225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게임 수학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F3FCFC-0875-46A3-81F5-B1601D3C7277}"/>
                </a:ext>
              </a:extLst>
            </p:cNvPr>
            <p:cNvCxnSpPr>
              <a:cxnSpLocks/>
            </p:cNvCxnSpPr>
            <p:nvPr/>
          </p:nvCxnSpPr>
          <p:spPr>
            <a:xfrm>
              <a:off x="2925096" y="2223192"/>
              <a:ext cx="712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88459CA-269D-4F6B-AD9A-59BC7A24B2DE}"/>
              </a:ext>
            </a:extLst>
          </p:cNvPr>
          <p:cNvGrpSpPr/>
          <p:nvPr/>
        </p:nvGrpSpPr>
        <p:grpSpPr>
          <a:xfrm>
            <a:off x="2724385" y="4788523"/>
            <a:ext cx="7128000" cy="360385"/>
            <a:chOff x="2925096" y="1862807"/>
            <a:chExt cx="7128000" cy="36038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A7A335-A87B-4082-A8B6-C47DAAB6A1B9}"/>
                </a:ext>
              </a:extLst>
            </p:cNvPr>
            <p:cNvSpPr txBox="1"/>
            <p:nvPr/>
          </p:nvSpPr>
          <p:spPr>
            <a:xfrm>
              <a:off x="2925096" y="1864861"/>
              <a:ext cx="852975" cy="34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STL</a:t>
              </a:r>
              <a:endPara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7F92CAC-2BF3-4091-895D-6C423025904B}"/>
                </a:ext>
              </a:extLst>
            </p:cNvPr>
            <p:cNvSpPr txBox="1"/>
            <p:nvPr/>
          </p:nvSpPr>
          <p:spPr>
            <a:xfrm>
              <a:off x="3859064" y="1862807"/>
              <a:ext cx="2530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네트워크 게임 프로그래밍</a:t>
              </a:r>
              <a:endPara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426429-B71C-4757-A391-68D554828BC6}"/>
                </a:ext>
              </a:extLst>
            </p:cNvPr>
            <p:cNvSpPr txBox="1"/>
            <p:nvPr/>
          </p:nvSpPr>
          <p:spPr>
            <a:xfrm>
              <a:off x="6466471" y="1869128"/>
              <a:ext cx="1723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컴퓨터 그래픽스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C3C3EA-CC6D-42B2-9234-4DEE97206C06}"/>
                </a:ext>
              </a:extLst>
            </p:cNvPr>
            <p:cNvSpPr txBox="1"/>
            <p:nvPr/>
          </p:nvSpPr>
          <p:spPr>
            <a:xfrm>
              <a:off x="8267340" y="1862807"/>
              <a:ext cx="1225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게임 수학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81D413-389B-475B-A54C-F198D8E4D3FD}"/>
                </a:ext>
              </a:extLst>
            </p:cNvPr>
            <p:cNvCxnSpPr>
              <a:cxnSpLocks/>
            </p:cNvCxnSpPr>
            <p:nvPr/>
          </p:nvCxnSpPr>
          <p:spPr>
            <a:xfrm>
              <a:off x="2925096" y="2223192"/>
              <a:ext cx="712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1E8A6E-E300-46FC-881F-01177584224F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C4E87E5-0FA4-47A8-80FE-C125EFCFB9DB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278B6BF-76A0-48BC-8956-A753551307F9}"/>
                </a:ext>
              </a:extLst>
            </p:cNvPr>
            <p:cNvSpPr txBox="1"/>
            <p:nvPr/>
          </p:nvSpPr>
          <p:spPr>
            <a:xfrm>
              <a:off x="157018" y="120927"/>
              <a:ext cx="3315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개인별 준비 현황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715F-5866-405E-9E2D-69BB1DDF58A3}"/>
              </a:ext>
            </a:extLst>
          </p:cNvPr>
          <p:cNvSpPr txBox="1"/>
          <p:nvPr/>
        </p:nvSpPr>
        <p:spPr>
          <a:xfrm>
            <a:off x="2722018" y="2263027"/>
            <a:ext cx="37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DIRECT X 9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이용한 프로젝트 경험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70C9FA-537D-40F4-B785-FC10BD3217FF}"/>
              </a:ext>
            </a:extLst>
          </p:cNvPr>
          <p:cNvSpPr txBox="1"/>
          <p:nvPr/>
        </p:nvSpPr>
        <p:spPr>
          <a:xfrm>
            <a:off x="2722018" y="2667905"/>
            <a:ext cx="299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MFC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사용한 툴 제작 경험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DB3D35-1D16-4D1F-A7B1-B07B3088FC7F}"/>
              </a:ext>
            </a:extLst>
          </p:cNvPr>
          <p:cNvSpPr txBox="1"/>
          <p:nvPr/>
        </p:nvSpPr>
        <p:spPr>
          <a:xfrm>
            <a:off x="2746247" y="5154924"/>
            <a:ext cx="231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IOCP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 구현 경험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A6FBA9-C50B-40E5-A37C-E42FA21C2818}"/>
              </a:ext>
            </a:extLst>
          </p:cNvPr>
          <p:cNvSpPr txBox="1"/>
          <p:nvPr/>
        </p:nvSpPr>
        <p:spPr>
          <a:xfrm>
            <a:off x="2723202" y="3725840"/>
            <a:ext cx="233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OPEN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GL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개발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경험</a:t>
            </a:r>
          </a:p>
        </p:txBody>
      </p:sp>
    </p:spTree>
    <p:extLst>
      <p:ext uri="{BB962C8B-B14F-4D97-AF65-F5344CB8AC3E}">
        <p14:creationId xmlns:p14="http://schemas.microsoft.com/office/powerpoint/2010/main" val="4248702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8239B7-ADB7-4DF0-9B15-3627920328AB}"/>
              </a:ext>
            </a:extLst>
          </p:cNvPr>
          <p:cNvGrpSpPr/>
          <p:nvPr/>
        </p:nvGrpSpPr>
        <p:grpSpPr>
          <a:xfrm>
            <a:off x="-1" y="120927"/>
            <a:ext cx="3925456" cy="553265"/>
            <a:chOff x="-1" y="120927"/>
            <a:chExt cx="3925456" cy="55326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FF2E5E-62A9-4A09-9649-45CE89CD6B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1F82E1-7858-489C-A641-AE01D8AF5DE8}"/>
                </a:ext>
              </a:extLst>
            </p:cNvPr>
            <p:cNvSpPr txBox="1"/>
            <p:nvPr/>
          </p:nvSpPr>
          <p:spPr>
            <a:xfrm>
              <a:off x="157018" y="120927"/>
              <a:ext cx="3768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 게임과의 차별성</a:t>
              </a:r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77FD4E-C6F0-4A8B-AFEA-C9E24AF9D477}"/>
              </a:ext>
            </a:extLst>
          </p:cNvPr>
          <p:cNvSpPr/>
          <p:nvPr/>
        </p:nvSpPr>
        <p:spPr>
          <a:xfrm>
            <a:off x="5399962" y="3671041"/>
            <a:ext cx="1162050" cy="2190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2EEC618-0ED0-4A07-85E8-0F4468D9BB9C}"/>
              </a:ext>
            </a:extLst>
          </p:cNvPr>
          <p:cNvSpPr/>
          <p:nvPr/>
        </p:nvSpPr>
        <p:spPr>
          <a:xfrm>
            <a:off x="5378217" y="4562421"/>
            <a:ext cx="1162050" cy="2190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C9D6079-C662-4676-A182-D32B3002B12A}"/>
              </a:ext>
            </a:extLst>
          </p:cNvPr>
          <p:cNvSpPr/>
          <p:nvPr/>
        </p:nvSpPr>
        <p:spPr>
          <a:xfrm>
            <a:off x="5399962" y="5453801"/>
            <a:ext cx="1162050" cy="2190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D238B-3C98-4C4B-A9D2-2865ED7B3F97}"/>
              </a:ext>
            </a:extLst>
          </p:cNvPr>
          <p:cNvSpPr txBox="1"/>
          <p:nvPr/>
        </p:nvSpPr>
        <p:spPr>
          <a:xfrm>
            <a:off x="5399962" y="1337524"/>
            <a:ext cx="11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개선 사항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B371F-E024-4424-85B3-C03176288D15}"/>
              </a:ext>
            </a:extLst>
          </p:cNvPr>
          <p:cNvSpPr txBox="1"/>
          <p:nvPr/>
        </p:nvSpPr>
        <p:spPr>
          <a:xfrm>
            <a:off x="5179189" y="3301709"/>
            <a:ext cx="160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비실사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117E4-A036-438C-8F77-80353C89409C}"/>
              </a:ext>
            </a:extLst>
          </p:cNvPr>
          <p:cNvSpPr txBox="1"/>
          <p:nvPr/>
        </p:nvSpPr>
        <p:spPr>
          <a:xfrm>
            <a:off x="5295187" y="4193089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IOCP 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6180B-5661-4B64-AFA0-9F2871C5BE5A}"/>
              </a:ext>
            </a:extLst>
          </p:cNvPr>
          <p:cNvSpPr txBox="1"/>
          <p:nvPr/>
        </p:nvSpPr>
        <p:spPr>
          <a:xfrm>
            <a:off x="5295187" y="50844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유닛 다양화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F69132B-2982-4A0B-A689-8B57F1C3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06" y="1615854"/>
            <a:ext cx="2880000" cy="129856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D878FE1-5FC3-4D38-9627-DA85FBAB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55" y="1363089"/>
            <a:ext cx="2556000" cy="170810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C11404D-15AD-4C5A-A0E5-4DA5432AE63E}"/>
              </a:ext>
            </a:extLst>
          </p:cNvPr>
          <p:cNvSpPr txBox="1"/>
          <p:nvPr/>
        </p:nvSpPr>
        <p:spPr>
          <a:xfrm>
            <a:off x="8086725" y="4490851"/>
            <a:ext cx="230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협동 플레이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491AE5-E330-45DE-A1D0-3CE3324EEACE}"/>
              </a:ext>
            </a:extLst>
          </p:cNvPr>
          <p:cNvSpPr txBox="1"/>
          <p:nvPr/>
        </p:nvSpPr>
        <p:spPr>
          <a:xfrm>
            <a:off x="8034965" y="5411329"/>
            <a:ext cx="230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다채로운 부대 구성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FA8D83-1A6A-46C5-BD09-3F01C5133EB9}"/>
              </a:ext>
            </a:extLst>
          </p:cNvPr>
          <p:cNvSpPr txBox="1"/>
          <p:nvPr/>
        </p:nvSpPr>
        <p:spPr>
          <a:xfrm>
            <a:off x="7960163" y="3555849"/>
            <a:ext cx="255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추가적인 시각적 효과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ADB677-6435-4805-A2BA-486C3CB11D52}"/>
              </a:ext>
            </a:extLst>
          </p:cNvPr>
          <p:cNvSpPr txBox="1"/>
          <p:nvPr/>
        </p:nvSpPr>
        <p:spPr>
          <a:xfrm>
            <a:off x="1650089" y="3555849"/>
            <a:ext cx="2064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만화적 표현 부족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6A17E0-27AF-4884-86D1-F95C670C6EEB}"/>
              </a:ext>
            </a:extLst>
          </p:cNvPr>
          <p:cNvSpPr txBox="1"/>
          <p:nvPr/>
        </p:nvSpPr>
        <p:spPr>
          <a:xfrm>
            <a:off x="1528677" y="4480903"/>
            <a:ext cx="230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싱글 플레이어 게임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7D3F5-0998-4EDC-99DF-7BBED44C6E29}"/>
              </a:ext>
            </a:extLst>
          </p:cNvPr>
          <p:cNvSpPr txBox="1"/>
          <p:nvPr/>
        </p:nvSpPr>
        <p:spPr>
          <a:xfrm>
            <a:off x="1935555" y="5411329"/>
            <a:ext cx="148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한가지 유닛</a:t>
            </a:r>
          </a:p>
        </p:txBody>
      </p:sp>
    </p:spTree>
    <p:extLst>
      <p:ext uri="{BB962C8B-B14F-4D97-AF65-F5344CB8AC3E}">
        <p14:creationId xmlns:p14="http://schemas.microsoft.com/office/powerpoint/2010/main" val="282760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E9E682-EE6B-49DA-AF3B-7D2744E25156}"/>
              </a:ext>
            </a:extLst>
          </p:cNvPr>
          <p:cNvGrpSpPr/>
          <p:nvPr/>
        </p:nvGrpSpPr>
        <p:grpSpPr>
          <a:xfrm>
            <a:off x="1259990" y="1366441"/>
            <a:ext cx="9672019" cy="4680002"/>
            <a:chOff x="1276350" y="1317803"/>
            <a:chExt cx="9672019" cy="46800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8FFC7C-CD71-49AA-B025-57BE366A504C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D81B4-B5DC-4C74-8556-3C90C984F1BC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4EAE16-EED0-4E12-8BAB-F3D55D0DCA6B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E9142-E39B-4851-A9B1-6F16E3A2CD85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3CD70F-BFF6-4F73-8626-144A1445C306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27EFA-1EEF-42B1-8466-9A765E6FD5BA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6557D26-1DBA-4C05-9AF5-4C9658C4B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FB2FBF9-929D-4D60-83A3-28C4FDA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7DC3DD8B-B505-4FD0-A733-52E1879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11145-FEEF-4F9C-A463-5FA7F31A701F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346CD9-8BF8-431F-B811-5AAF44098D9D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7D9BE2-B6DD-48FC-A97D-589F5EF180DC}"/>
                </a:ext>
              </a:extLst>
            </p:cNvPr>
            <p:cNvSpPr txBox="1"/>
            <p:nvPr/>
          </p:nvSpPr>
          <p:spPr>
            <a:xfrm>
              <a:off x="1597414" y="3969131"/>
              <a:ext cx="216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프레임워크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6E5F6-4DEB-451B-8C1A-AAE429DB8180}"/>
                </a:ext>
              </a:extLst>
            </p:cNvPr>
            <p:cNvSpPr txBox="1"/>
            <p:nvPr/>
          </p:nvSpPr>
          <p:spPr>
            <a:xfrm>
              <a:off x="8246583" y="3969131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0B2931-1657-45E7-BDE1-89C69FB52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79BC75-5D7D-417A-9308-D21CF70A234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5F5531-0163-4FA3-A0CE-59EEC2312065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B9511-2845-4AD4-BFEB-5C4D83D3269E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17979-F00D-4ED9-9A77-8DD70F90F6DF}"/>
                </a:ext>
              </a:extLst>
            </p:cNvPr>
            <p:cNvSpPr txBox="1"/>
            <p:nvPr/>
          </p:nvSpPr>
          <p:spPr>
            <a:xfrm>
              <a:off x="1597414" y="4432503"/>
              <a:ext cx="242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C175D-B5C6-4428-9B28-FCD083AAA1A6}"/>
                </a:ext>
              </a:extLst>
            </p:cNvPr>
            <p:cNvSpPr txBox="1"/>
            <p:nvPr/>
          </p:nvSpPr>
          <p:spPr>
            <a:xfrm>
              <a:off x="4899086" y="4435116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EA0BA-1E80-475F-88AA-5A23D56FEA85}"/>
                </a:ext>
              </a:extLst>
            </p:cNvPr>
            <p:cNvSpPr txBox="1"/>
            <p:nvPr/>
          </p:nvSpPr>
          <p:spPr>
            <a:xfrm>
              <a:off x="8246583" y="4432503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연동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BA110-890B-4F2D-90F7-883BD09B3133}"/>
                </a:ext>
              </a:extLst>
            </p:cNvPr>
            <p:cNvSpPr txBox="1"/>
            <p:nvPr/>
          </p:nvSpPr>
          <p:spPr>
            <a:xfrm>
              <a:off x="4899086" y="3969131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230AC9-C9EB-401C-B7E0-25259D315E51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F336FFA-FBD0-4321-A50B-DAD869F66B11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F00E6-8520-4731-AB6A-4689C1070CEE}"/>
                </a:ext>
              </a:extLst>
            </p:cNvPr>
            <p:cNvSpPr txBox="1"/>
            <p:nvPr/>
          </p:nvSpPr>
          <p:spPr>
            <a:xfrm>
              <a:off x="157018" y="120927"/>
              <a:ext cx="343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역할 분담 및 일정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DE28F1EF-6F0E-4009-826B-1025FA73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FD5DB9-D65E-4BD5-BFD1-9816D26FC0A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02DB35-F295-48D7-B435-6B0E9A484CA7}"/>
              </a:ext>
            </a:extLst>
          </p:cNvPr>
          <p:cNvSpPr txBox="1"/>
          <p:nvPr/>
        </p:nvSpPr>
        <p:spPr>
          <a:xfrm>
            <a:off x="1581054" y="4944513"/>
            <a:ext cx="242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툴 개발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77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DB234D-A062-45B3-A293-62D766DA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7C2284D-C01E-4F85-B2CD-874C418A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13926"/>
              </p:ext>
            </p:extLst>
          </p:nvPr>
        </p:nvGraphicFramePr>
        <p:xfrm>
          <a:off x="1938813" y="889444"/>
          <a:ext cx="8314373" cy="56494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1799842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693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989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50472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23105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355516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826503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328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07019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2358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349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893113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41318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745820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338594"/>
                    </a:ext>
                  </a:extLst>
                </a:gridCol>
                <a:gridCol w="232093">
                  <a:extLst>
                    <a:ext uri="{9D8B030D-6E8A-4147-A177-3AD203B41FA5}">
                      <a16:colId xmlns:a16="http://schemas.microsoft.com/office/drawing/2014/main" val="20548187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48382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51402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05111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58546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511389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85816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46601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477264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12403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2097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49169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58602809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1266789930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3179160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32951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김병석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rowSpan="17" gridSpan="2"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디버깅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및 </a:t>
                      </a:r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테스트</a:t>
                      </a:r>
                    </a:p>
                  </a:txBody>
                  <a:tcPr/>
                </a:tc>
                <a:tc rowSpan="17"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72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1366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9400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환경요소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1303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왜곡</a:t>
                      </a:r>
                      <a:r>
                        <a:rPr lang="en-US" altLang="ko-KR" sz="900" dirty="0"/>
                        <a:t>.</a:t>
                      </a:r>
                      <a:r>
                        <a:rPr lang="ko-KR" altLang="en-US" sz="900" dirty="0"/>
                        <a:t>굴절 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/>
                        <a:t>셰이더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7882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해칭</a:t>
                      </a:r>
                      <a:r>
                        <a:rPr lang="ko-KR" altLang="en-US" sz="900" dirty="0"/>
                        <a:t> 렌더링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3434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수묵화 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렌더링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5401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스플라인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4136"/>
                  </a:ext>
                </a:extLst>
              </a:tr>
              <a:tr h="3286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그림자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68179"/>
                  </a:ext>
                </a:extLst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이펙트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69016"/>
                  </a:ext>
                </a:extLst>
              </a:tr>
              <a:tr h="254508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김지웅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레벨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8153"/>
                  </a:ext>
                </a:extLst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노멀</a:t>
                      </a:r>
                      <a:r>
                        <a:rPr lang="ko-KR" altLang="en-US" sz="900" dirty="0"/>
                        <a:t>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7073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파티클</a:t>
                      </a:r>
                      <a:endParaRPr lang="en-US" altLang="ko-K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573364"/>
                  </a:ext>
                </a:extLst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환경 </a:t>
                      </a:r>
                      <a:r>
                        <a:rPr lang="ko-KR" altLang="en-US" sz="900" dirty="0" err="1"/>
                        <a:t>셰이딩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8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CBCBCB"/>
                        </a:solidFill>
                      </a:endParaRPr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2532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테셀레이션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50215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미니맵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66287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95243175-AD75-4B58-B0F9-8A2CD8C32240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4950A2F-4904-4F36-ADC2-CADC428562FD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E2D69C-E072-4D2B-B632-FBB4E113741D}"/>
                </a:ext>
              </a:extLst>
            </p:cNvPr>
            <p:cNvSpPr txBox="1"/>
            <p:nvPr/>
          </p:nvSpPr>
          <p:spPr>
            <a:xfrm>
              <a:off x="157018" y="120927"/>
              <a:ext cx="343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역할 분담 및 일정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338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DB234D-A062-45B3-A293-62D766DA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F5760F4-6179-478D-8D71-34D2A124D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05127"/>
              </p:ext>
            </p:extLst>
          </p:nvPr>
        </p:nvGraphicFramePr>
        <p:xfrm>
          <a:off x="1703228" y="1620520"/>
          <a:ext cx="8785544" cy="361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507">
                  <a:extLst>
                    <a:ext uri="{9D8B030D-6E8A-4147-A177-3AD203B41FA5}">
                      <a16:colId xmlns:a16="http://schemas.microsoft.com/office/drawing/2014/main" val="822882729"/>
                    </a:ext>
                  </a:extLst>
                </a:gridCol>
                <a:gridCol w="1049973">
                  <a:extLst>
                    <a:ext uri="{9D8B030D-6E8A-4147-A177-3AD203B41FA5}">
                      <a16:colId xmlns:a16="http://schemas.microsoft.com/office/drawing/2014/main" val="542805855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1752235938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293087598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2234796250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4205980359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529492642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572588408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4052084905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15065972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516291906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880908553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533048008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283246807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645147214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2949794286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1914126245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622344131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918606292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298446316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1645181519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974732954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1342912710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1193521812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730634657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3618390272"/>
                    </a:ext>
                  </a:extLst>
                </a:gridCol>
                <a:gridCol w="216002">
                  <a:extLst>
                    <a:ext uri="{9D8B030D-6E8A-4147-A177-3AD203B41FA5}">
                      <a16:colId xmlns:a16="http://schemas.microsoft.com/office/drawing/2014/main" val="4148339071"/>
                    </a:ext>
                  </a:extLst>
                </a:gridCol>
                <a:gridCol w="223724">
                  <a:extLst>
                    <a:ext uri="{9D8B030D-6E8A-4147-A177-3AD203B41FA5}">
                      <a16:colId xmlns:a16="http://schemas.microsoft.com/office/drawing/2014/main" val="496860795"/>
                    </a:ext>
                  </a:extLst>
                </a:gridCol>
                <a:gridCol w="424282">
                  <a:extLst>
                    <a:ext uri="{9D8B030D-6E8A-4147-A177-3AD203B41FA5}">
                      <a16:colId xmlns:a16="http://schemas.microsoft.com/office/drawing/2014/main" val="1118671391"/>
                    </a:ext>
                  </a:extLst>
                </a:gridCol>
                <a:gridCol w="864008">
                  <a:extLst>
                    <a:ext uri="{9D8B030D-6E8A-4147-A177-3AD203B41FA5}">
                      <a16:colId xmlns:a16="http://schemas.microsoft.com/office/drawing/2014/main" val="2743049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20228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오현호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 프레임 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rowSpan="8" gridSpan="2"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디버깅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테스트</a:t>
                      </a:r>
                      <a:endParaRPr lang="en-US" altLang="ko-KR" sz="1100" dirty="0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4681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플레이어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패킷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371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유한 상태 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기계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348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분대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57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NPC </a:t>
                      </a:r>
                      <a:r>
                        <a:rPr lang="ko-KR" altLang="en-US" sz="1100" dirty="0"/>
                        <a:t>관련 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패킷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4626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충돌 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0322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서버 최적화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30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5936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ABC74B2-8CBA-4FFC-9055-272FBE5D072A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3CC8E34-167D-4328-B72C-DDEC388FA83E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141399-95BB-4BBB-97CC-BA2262EFBF49}"/>
                </a:ext>
              </a:extLst>
            </p:cNvPr>
            <p:cNvSpPr txBox="1"/>
            <p:nvPr/>
          </p:nvSpPr>
          <p:spPr>
            <a:xfrm>
              <a:off x="157018" y="120927"/>
              <a:ext cx="343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역할 분담 및 일정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06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F8AAA-2441-4837-B3EF-63DE0816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573" y="710384"/>
            <a:ext cx="1380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5596" y="1299225"/>
            <a:ext cx="235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목적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BE37C4-3D05-4396-82D9-E81D8F31DF65}"/>
              </a:ext>
            </a:extLst>
          </p:cNvPr>
          <p:cNvCxnSpPr>
            <a:cxnSpLocks/>
          </p:cNvCxnSpPr>
          <p:nvPr/>
        </p:nvCxnSpPr>
        <p:spPr>
          <a:xfrm>
            <a:off x="2085596" y="970174"/>
            <a:ext cx="36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85596" y="2482436"/>
            <a:ext cx="237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5596" y="3659926"/>
            <a:ext cx="372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개인별 준비 현황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5596" y="4837416"/>
            <a:ext cx="398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 및 일정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988D3-6CD3-4819-BD3E-9BB5E41EE530}"/>
              </a:ext>
            </a:extLst>
          </p:cNvPr>
          <p:cNvSpPr txBox="1"/>
          <p:nvPr/>
        </p:nvSpPr>
        <p:spPr>
          <a:xfrm>
            <a:off x="2085596" y="1889877"/>
            <a:ext cx="383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소개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F2C85-ECE8-49C2-B02A-FF32D8E08B3D}"/>
              </a:ext>
            </a:extLst>
          </p:cNvPr>
          <p:cNvSpPr txBox="1"/>
          <p:nvPr/>
        </p:nvSpPr>
        <p:spPr>
          <a:xfrm>
            <a:off x="2085596" y="3071181"/>
            <a:ext cx="333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중점 연구 분야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F743B9-AA2A-4BA7-8D52-57F85EB844DE}"/>
              </a:ext>
            </a:extLst>
          </p:cNvPr>
          <p:cNvSpPr txBox="1"/>
          <p:nvPr/>
        </p:nvSpPr>
        <p:spPr>
          <a:xfrm>
            <a:off x="2085596" y="4248671"/>
            <a:ext cx="417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 게임과의 차별성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941A0A-8B54-47D0-B9E8-C730537BEB68}"/>
              </a:ext>
            </a:extLst>
          </p:cNvPr>
          <p:cNvSpPr txBox="1"/>
          <p:nvPr/>
        </p:nvSpPr>
        <p:spPr>
          <a:xfrm>
            <a:off x="2085596" y="5426161"/>
            <a:ext cx="245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2209356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10F83-C322-4E49-81C6-AD91F36424EB}"/>
              </a:ext>
            </a:extLst>
          </p:cNvPr>
          <p:cNvSpPr txBox="1"/>
          <p:nvPr/>
        </p:nvSpPr>
        <p:spPr>
          <a:xfrm>
            <a:off x="1224790" y="1745894"/>
            <a:ext cx="13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683F2-7CE4-4C5E-9BC3-319FB9783615}"/>
              </a:ext>
            </a:extLst>
          </p:cNvPr>
          <p:cNvSpPr txBox="1"/>
          <p:nvPr/>
        </p:nvSpPr>
        <p:spPr>
          <a:xfrm>
            <a:off x="1224790" y="965378"/>
            <a:ext cx="13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99C0E-199D-4BDC-93E9-BA63B90DD142}"/>
              </a:ext>
            </a:extLst>
          </p:cNvPr>
          <p:cNvSpPr txBox="1"/>
          <p:nvPr/>
        </p:nvSpPr>
        <p:spPr>
          <a:xfrm>
            <a:off x="1224790" y="2530205"/>
            <a:ext cx="151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스크린샷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513CC-5226-4709-A347-C349D5849C86}"/>
              </a:ext>
            </a:extLst>
          </p:cNvPr>
          <p:cNvSpPr txBox="1"/>
          <p:nvPr/>
        </p:nvSpPr>
        <p:spPr>
          <a:xfrm>
            <a:off x="1351392" y="2207559"/>
            <a:ext cx="7792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</a:t>
            </a:r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https://www.flaticon.com/ 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00463-BCE7-47A7-9ECF-ED710352057F}"/>
              </a:ext>
            </a:extLst>
          </p:cNvPr>
          <p:cNvSpPr txBox="1"/>
          <p:nvPr/>
        </p:nvSpPr>
        <p:spPr>
          <a:xfrm>
            <a:off x="1351392" y="1423248"/>
            <a:ext cx="961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</a:t>
            </a:r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https://namu.wiki/w/%EB%82%98%EB%AC%B4%EC%9C%84%ED%82%A4:%EB%8C%80%EB%AC%B8 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CD1627-C64F-453A-BF03-4CEC9832657A}"/>
              </a:ext>
            </a:extLst>
          </p:cNvPr>
          <p:cNvSpPr txBox="1"/>
          <p:nvPr/>
        </p:nvSpPr>
        <p:spPr>
          <a:xfrm>
            <a:off x="1351392" y="3052906"/>
            <a:ext cx="9264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키보드 </a:t>
            </a:r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https://www.apple.com/kr/shop/product/MQ5L2KH/A/magickeyboard%ED%95%9C%EA%B5%AD%EC%96%B4 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F74E9A-1764-4C41-B89E-9AF632207C88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AB80881-EA14-41B7-A356-E42D90823AD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6635F0-0DF1-44E0-A93C-0558EC5F6705}"/>
                </a:ext>
              </a:extLst>
            </p:cNvPr>
            <p:cNvSpPr txBox="1"/>
            <p:nvPr/>
          </p:nvSpPr>
          <p:spPr>
            <a:xfrm>
              <a:off x="157018" y="120927"/>
              <a:ext cx="343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49B8FAE-4B3E-46E0-8404-E488D0AD4952}"/>
              </a:ext>
            </a:extLst>
          </p:cNvPr>
          <p:cNvSpPr txBox="1"/>
          <p:nvPr/>
        </p:nvSpPr>
        <p:spPr>
          <a:xfrm>
            <a:off x="1351391" y="3297263"/>
            <a:ext cx="92648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5p -  https://www.google.com/url?sa=i&amp;url=https%3A%2F%2Fwww.youtube.com%2Fwatch%3Fv%3DNRq6EPZbWXQ&amp;psig=AOvVaw2o4UyHIl6_JDK4rKQWKGul&amp;ust=1609168638257000&amp;source=images&amp;cd=vfe&amp;ved=0CA0QjhxqFwoTCKCVsb-67u0CFQAAAAAdAAAAABBr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3A1798-F09A-4208-B631-37456CA76FE2}"/>
              </a:ext>
            </a:extLst>
          </p:cNvPr>
          <p:cNvSpPr txBox="1"/>
          <p:nvPr/>
        </p:nvSpPr>
        <p:spPr>
          <a:xfrm>
            <a:off x="1351391" y="3939552"/>
            <a:ext cx="9264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11p. https://www.google.com/url?sa=i&amp;url=http%3A%2F%2Fwww.theboxthebox.com%2Fwork%2F3d%2Frenderman_1%2Fmaya_pattern_animation%2Fmaya_pattern_animation.html&amp;psig=AOvVaw09UTR6ZMhdQfUIsApzCRbR&amp;ust=1609186933534000&amp;source=images&amp;cd=vfe&amp;ved=0CAIQjRxqFwoTCKCehdH-7u0CFQAAAAAdAAAAABAE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3FD34A-613B-4A08-9707-03797360980E}"/>
              </a:ext>
            </a:extLst>
          </p:cNvPr>
          <p:cNvSpPr txBox="1"/>
          <p:nvPr/>
        </p:nvSpPr>
        <p:spPr>
          <a:xfrm>
            <a:off x="1351390" y="4743424"/>
            <a:ext cx="9264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12p. https://www.youtube.com/watch?v=v0Xld0VXwdc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441003-1960-42D8-93CB-BADA45E3BB57}"/>
              </a:ext>
            </a:extLst>
          </p:cNvPr>
          <p:cNvSpPr txBox="1"/>
          <p:nvPr/>
        </p:nvSpPr>
        <p:spPr>
          <a:xfrm>
            <a:off x="1351390" y="5058376"/>
            <a:ext cx="92648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13p. https://www.google.com/url?sa=i&amp;url=https%3A%2F%2Fvuha.carbonmade.com%2Fprojects%2F4334956&amp;psig=AOvVaw3mzzXgWKihswCiA4y_lhSb&amp;ust=1609186804966000&amp;source=images&amp;cd=vfe&amp;ved=0CAIQjRxqFwoTCOi_spL-7u0CFQAAAAAdAAAAABBR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26C327-4BCF-4888-B4FC-B5774E76FD28}"/>
              </a:ext>
            </a:extLst>
          </p:cNvPr>
          <p:cNvSpPr txBox="1"/>
          <p:nvPr/>
        </p:nvSpPr>
        <p:spPr>
          <a:xfrm>
            <a:off x="1351390" y="5696493"/>
            <a:ext cx="92648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16p. https://www.google.com/url?sa=i&amp;url=https%3A%2F%2Fwww.indiedb.com%2Fgames%2Fshieldwall&amp;psig=AOvVaw2o4UyHIl6_JDK4rKQWKGul&amp;ust=1609168638257000&amp;source=images&amp;cd=vfe&amp;ved=0CAIQjRxqFwoTCKCVsb-67u0CFQAAAAAdAAAAABB8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1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773BB3-D655-471C-9FBA-19A35974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DA8616-88A0-4F70-988C-F508FBA17C9A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DDFDF1F-DCA8-416B-A3AE-F209A1D80D7E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DDD8EA-462B-4802-912C-0A5926E92376}"/>
                </a:ext>
              </a:extLst>
            </p:cNvPr>
            <p:cNvSpPr txBox="1"/>
            <p:nvPr/>
          </p:nvSpPr>
          <p:spPr>
            <a:xfrm>
              <a:off x="157018" y="120927"/>
              <a:ext cx="343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참고 문헌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4AE0BA-FABC-475D-83AB-E4B1580EAF9E}"/>
              </a:ext>
            </a:extLst>
          </p:cNvPr>
          <p:cNvSpPr txBox="1"/>
          <p:nvPr/>
        </p:nvSpPr>
        <p:spPr>
          <a:xfrm>
            <a:off x="1224790" y="965378"/>
            <a:ext cx="13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698BD-A810-4F54-A722-7C5662842A66}"/>
              </a:ext>
            </a:extLst>
          </p:cNvPr>
          <p:cNvSpPr txBox="1"/>
          <p:nvPr/>
        </p:nvSpPr>
        <p:spPr>
          <a:xfrm>
            <a:off x="1351392" y="1423248"/>
            <a:ext cx="96158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i="0" u="none" strike="noStrike" dirty="0" err="1">
                <a:effectLst/>
              </a:rPr>
              <a:t>변혜원</a:t>
            </a:r>
            <a:r>
              <a:rPr lang="en-US" altLang="ko-KR" sz="1050" i="0" u="none" strike="noStrike" dirty="0">
                <a:effectLst/>
              </a:rPr>
              <a:t>, </a:t>
            </a:r>
            <a:r>
              <a:rPr lang="ko-KR" altLang="en-US" sz="1050" i="0" u="none" strike="noStrike" dirty="0" err="1">
                <a:effectLst/>
              </a:rPr>
              <a:t>정혜문</a:t>
            </a:r>
            <a:r>
              <a:rPr lang="en-US" altLang="ko-KR" sz="1050" i="0" u="none" strike="noStrike" dirty="0">
                <a:effectLst/>
              </a:rPr>
              <a:t>, </a:t>
            </a:r>
            <a:r>
              <a:rPr lang="en-US" altLang="ko-KR" sz="1050" i="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050" i="0" dirty="0">
                <a:solidFill>
                  <a:srgbClr val="000000"/>
                </a:solidFill>
                <a:effectLst/>
              </a:rPr>
              <a:t>차원 텍스처를 이용한 </a:t>
            </a:r>
            <a:r>
              <a:rPr lang="ko-KR" altLang="en-US" sz="1050" i="0" dirty="0" err="1">
                <a:solidFill>
                  <a:srgbClr val="000000"/>
                </a:solidFill>
                <a:effectLst/>
              </a:rPr>
              <a:t>카툰</a:t>
            </a:r>
            <a:r>
              <a:rPr lang="ko-KR" altLang="en-US" sz="1050" i="0" dirty="0">
                <a:solidFill>
                  <a:srgbClr val="000000"/>
                </a:solidFill>
                <a:effectLst/>
              </a:rPr>
              <a:t> 렌더링의 만화적 스타일 다양화</a:t>
            </a:r>
            <a:r>
              <a:rPr lang="en-US" altLang="ko-KR" sz="105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050" i="0" u="none" strike="noStrike" dirty="0">
                <a:effectLst/>
              </a:rPr>
              <a:t>&lt;</a:t>
            </a:r>
            <a:r>
              <a:rPr lang="ko-KR" altLang="en-US" sz="1050" i="0" u="none" strike="noStrike" dirty="0" err="1">
                <a:effectLst/>
              </a:rPr>
              <a:t>한국콘텐츠학회논문지</a:t>
            </a:r>
            <a:r>
              <a:rPr lang="ko-KR" altLang="en-US" sz="1050" i="0" u="none" strike="noStrike" dirty="0">
                <a:effectLst/>
              </a:rPr>
              <a:t> </a:t>
            </a:r>
            <a:r>
              <a:rPr lang="en-US" altLang="ko-KR" sz="1050" i="0" u="none" strike="noStrike" dirty="0">
                <a:effectLst/>
              </a:rPr>
              <a:t>= The Journal of the Korea Contents Association</a:t>
            </a:r>
            <a:r>
              <a:rPr lang="en-US" altLang="ko-KR" sz="1050" i="0" dirty="0">
                <a:effectLst/>
              </a:rPr>
              <a:t> </a:t>
            </a:r>
            <a:r>
              <a:rPr lang="en-US" altLang="ko-KR" sz="1050" i="0" u="none" strike="noStrike" dirty="0">
                <a:effectLst/>
              </a:rPr>
              <a:t>v.11 no.8&gt;</a:t>
            </a:r>
            <a:r>
              <a:rPr lang="en-US" altLang="ko-KR" sz="1050" i="0" dirty="0">
                <a:effectLst/>
              </a:rPr>
              <a:t> , 2011</a:t>
            </a:r>
            <a:r>
              <a:rPr lang="ko-KR" altLang="en-US" sz="1050" i="0" dirty="0">
                <a:effectLst/>
              </a:rPr>
              <a:t>년</a:t>
            </a:r>
            <a:r>
              <a:rPr lang="en-US" altLang="ko-KR" sz="1050" i="0" dirty="0">
                <a:effectLst/>
              </a:rPr>
              <a:t>, 128-132</a:t>
            </a:r>
            <a:endParaRPr lang="ko-KR" altLang="en-US" sz="1050" dirty="0"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10CA7-0557-4BD9-B9D3-A09C3692B8FB}"/>
              </a:ext>
            </a:extLst>
          </p:cNvPr>
          <p:cNvSpPr txBox="1"/>
          <p:nvPr/>
        </p:nvSpPr>
        <p:spPr>
          <a:xfrm>
            <a:off x="1351392" y="1874678"/>
            <a:ext cx="10002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오세윤</a:t>
            </a:r>
            <a:r>
              <a:rPr lang="en-US" altLang="ko-KR" sz="1050" dirty="0"/>
              <a:t> </a:t>
            </a:r>
            <a:r>
              <a:rPr lang="ko-KR" altLang="en-US" sz="1050" dirty="0"/>
              <a:t>외 </a:t>
            </a:r>
            <a:r>
              <a:rPr lang="en-US" altLang="ko-KR" sz="1050" dirty="0"/>
              <a:t>3</a:t>
            </a:r>
            <a:r>
              <a:rPr lang="ko-KR" altLang="en-US" sz="1050" dirty="0"/>
              <a:t>명</a:t>
            </a:r>
            <a:r>
              <a:rPr lang="en-US" altLang="ko-KR" sz="1050" i="0" u="none" strike="noStrike" dirty="0">
                <a:effectLst/>
              </a:rPr>
              <a:t>,</a:t>
            </a:r>
            <a:r>
              <a:rPr lang="ko-KR" altLang="en-US" sz="1050" i="0" dirty="0">
                <a:solidFill>
                  <a:srgbClr val="111111"/>
                </a:solidFill>
                <a:effectLst/>
              </a:rPr>
              <a:t>  수묵 비실사적 렌더링을 적용한 스케치 기반 ‘</a:t>
            </a:r>
            <a:r>
              <a:rPr lang="ko-KR" altLang="en-US" sz="1050" i="0" dirty="0" err="1">
                <a:solidFill>
                  <a:srgbClr val="111111"/>
                </a:solidFill>
                <a:effectLst/>
              </a:rPr>
              <a:t>蘭</a:t>
            </a:r>
            <a:r>
              <a:rPr lang="ko-KR" altLang="en-US" sz="1050" i="0" dirty="0">
                <a:solidFill>
                  <a:srgbClr val="111111"/>
                </a:solidFill>
                <a:effectLst/>
              </a:rPr>
              <a:t>’ 생성 기법</a:t>
            </a:r>
            <a:r>
              <a:rPr lang="en-US" altLang="ko-KR" sz="1050" i="0" dirty="0">
                <a:solidFill>
                  <a:srgbClr val="111111"/>
                </a:solidFill>
                <a:effectLst/>
              </a:rPr>
              <a:t>, </a:t>
            </a:r>
            <a:r>
              <a:rPr lang="en-US" altLang="ko-KR" sz="1050" i="0" u="none" strike="noStrike" dirty="0">
                <a:effectLst/>
              </a:rPr>
              <a:t>&lt;2007</a:t>
            </a:r>
            <a:r>
              <a:rPr lang="ko-KR" altLang="en-US" sz="1050" i="0" u="none" strike="noStrike" dirty="0">
                <a:effectLst/>
              </a:rPr>
              <a:t>년도 한국정보과학회 가을 학술발표논문집 </a:t>
            </a:r>
            <a:r>
              <a:rPr lang="en-US" altLang="ko-KR" sz="1050" i="0" u="none" strike="noStrike" dirty="0">
                <a:effectLst/>
              </a:rPr>
              <a:t>Vol. 34, No.2(B)&gt;</a:t>
            </a:r>
            <a:r>
              <a:rPr lang="en-US" altLang="ko-KR" sz="1050" i="0" dirty="0">
                <a:effectLst/>
              </a:rPr>
              <a:t> , 2007</a:t>
            </a:r>
            <a:r>
              <a:rPr lang="ko-KR" altLang="en-US" sz="1050" i="0" dirty="0">
                <a:effectLst/>
              </a:rPr>
              <a:t>년</a:t>
            </a:r>
            <a:r>
              <a:rPr lang="en-US" altLang="ko-KR" sz="1050" i="0" dirty="0">
                <a:effectLst/>
              </a:rPr>
              <a:t>, 190-193</a:t>
            </a:r>
            <a:endParaRPr lang="ko-KR" altLang="en-US" sz="1050" dirty="0"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F6803-604C-457D-A8B7-D1A41FC5933F}"/>
              </a:ext>
            </a:extLst>
          </p:cNvPr>
          <p:cNvSpPr txBox="1"/>
          <p:nvPr/>
        </p:nvSpPr>
        <p:spPr>
          <a:xfrm>
            <a:off x="1351392" y="2164526"/>
            <a:ext cx="9615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i="0" u="none" strike="noStrike" dirty="0">
                <a:effectLst/>
              </a:rPr>
              <a:t>정규만</a:t>
            </a:r>
            <a:r>
              <a:rPr lang="en-US" altLang="ko-KR" sz="1050" dirty="0"/>
              <a:t> </a:t>
            </a:r>
            <a:r>
              <a:rPr lang="ko-KR" altLang="en-US" sz="1050" dirty="0"/>
              <a:t>외 </a:t>
            </a:r>
            <a:r>
              <a:rPr lang="en-US" altLang="ko-KR" sz="1050" dirty="0"/>
              <a:t>1</a:t>
            </a:r>
            <a:r>
              <a:rPr lang="ko-KR" altLang="en-US" sz="1050" dirty="0"/>
              <a:t>명</a:t>
            </a:r>
            <a:r>
              <a:rPr lang="en-US" altLang="ko-KR" sz="1050" i="0" u="none" strike="noStrike" dirty="0">
                <a:effectLst/>
              </a:rPr>
              <a:t>, </a:t>
            </a:r>
            <a:r>
              <a:rPr lang="ko-KR" altLang="en-US" sz="1050" i="0" u="none" strike="noStrike" dirty="0">
                <a:effectLst/>
              </a:rPr>
              <a:t>컴퓨터게임을 위한 비사실적 렌더링 기술</a:t>
            </a:r>
            <a:r>
              <a:rPr lang="en-US" altLang="ko-KR" sz="1050" i="0" u="none" strike="noStrike" dirty="0">
                <a:effectLst/>
              </a:rPr>
              <a:t>, &lt;</a:t>
            </a:r>
            <a:r>
              <a:rPr lang="ko-KR" altLang="en-US" sz="1050" i="0" u="none" strike="noStrike" dirty="0" err="1">
                <a:effectLst/>
              </a:rPr>
              <a:t>한국컴퓨터게임학회논문지</a:t>
            </a:r>
            <a:r>
              <a:rPr lang="ko-KR" altLang="en-US" sz="1050" i="0" u="none" strike="noStrike" dirty="0">
                <a:effectLst/>
              </a:rPr>
              <a:t> </a:t>
            </a:r>
            <a:r>
              <a:rPr lang="en-US" altLang="ko-KR" sz="1050" i="0" u="none" strike="noStrike" dirty="0">
                <a:effectLst/>
              </a:rPr>
              <a:t>14</a:t>
            </a:r>
            <a:r>
              <a:rPr lang="ko-KR" altLang="en-US" sz="1050" dirty="0"/>
              <a:t>권</a:t>
            </a:r>
            <a:r>
              <a:rPr lang="en-US" altLang="ko-KR" sz="1050" dirty="0"/>
              <a:t>0</a:t>
            </a:r>
            <a:r>
              <a:rPr lang="ko-KR" altLang="en-US" sz="1050" dirty="0"/>
              <a:t>호</a:t>
            </a:r>
            <a:r>
              <a:rPr lang="en-US" altLang="ko-KR" sz="1050" i="0" u="none" strike="noStrike" dirty="0">
                <a:effectLst/>
              </a:rPr>
              <a:t>&gt;</a:t>
            </a:r>
            <a:r>
              <a:rPr lang="en-US" altLang="ko-KR" sz="1050" i="0" dirty="0">
                <a:effectLst/>
              </a:rPr>
              <a:t> , 2008</a:t>
            </a:r>
            <a:r>
              <a:rPr lang="ko-KR" altLang="en-US" sz="1050" i="0" dirty="0">
                <a:effectLst/>
              </a:rPr>
              <a:t>년</a:t>
            </a:r>
            <a:r>
              <a:rPr lang="en-US" altLang="ko-KR" sz="1050" i="0" dirty="0">
                <a:effectLst/>
              </a:rPr>
              <a:t>, 91-96</a:t>
            </a:r>
            <a:endParaRPr lang="ko-KR" altLang="en-US" sz="1050" dirty="0"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6BB31-F5B2-4B01-BD29-3F9B38EA03B9}"/>
              </a:ext>
            </a:extLst>
          </p:cNvPr>
          <p:cNvSpPr txBox="1"/>
          <p:nvPr/>
        </p:nvSpPr>
        <p:spPr>
          <a:xfrm>
            <a:off x="1351392" y="2454374"/>
            <a:ext cx="100024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강신진</a:t>
            </a:r>
            <a:r>
              <a:rPr lang="en-US" altLang="ko-KR" sz="1050" dirty="0"/>
              <a:t> </a:t>
            </a:r>
            <a:r>
              <a:rPr lang="ko-KR" altLang="en-US" sz="1050" dirty="0"/>
              <a:t>외 </a:t>
            </a:r>
            <a:r>
              <a:rPr lang="en-US" altLang="ko-KR" sz="1050" dirty="0"/>
              <a:t>1</a:t>
            </a:r>
            <a:r>
              <a:rPr lang="ko-KR" altLang="en-US" sz="1050" dirty="0"/>
              <a:t>명</a:t>
            </a:r>
            <a:r>
              <a:rPr lang="en-US" altLang="ko-KR" sz="1050" i="0" u="none" strike="noStrike" dirty="0">
                <a:effectLst/>
              </a:rPr>
              <a:t>, </a:t>
            </a:r>
            <a:r>
              <a:rPr lang="ko-KR" altLang="en-US" sz="1050" i="0" dirty="0">
                <a:effectLst/>
              </a:rPr>
              <a:t>하드웨어 가속 실시간 </a:t>
            </a:r>
            <a:r>
              <a:rPr lang="en-US" altLang="ko-KR" sz="1050" i="0" dirty="0">
                <a:effectLst/>
              </a:rPr>
              <a:t>3</a:t>
            </a:r>
            <a:r>
              <a:rPr lang="ko-KR" altLang="en-US" sz="1050" i="0" dirty="0">
                <a:effectLst/>
              </a:rPr>
              <a:t>차원 수묵화 렌더링</a:t>
            </a:r>
            <a:r>
              <a:rPr lang="en-US" altLang="ko-KR" sz="1050" i="0" u="none" strike="noStrike" dirty="0">
                <a:effectLst/>
              </a:rPr>
              <a:t>, &lt;</a:t>
            </a:r>
            <a:r>
              <a:rPr lang="ko-KR" altLang="en-US" sz="1050" i="0" u="none" strike="noStrike" dirty="0" err="1">
                <a:effectLst/>
              </a:rPr>
              <a:t>컴퓨터그래픽스학회논문지</a:t>
            </a:r>
            <a:r>
              <a:rPr lang="ko-KR" altLang="en-US" sz="1050" i="0" u="none" strike="noStrike" dirty="0">
                <a:effectLst/>
              </a:rPr>
              <a:t> </a:t>
            </a:r>
            <a:r>
              <a:rPr lang="en-US" altLang="ko-KR" sz="1050" i="0" u="none" strike="noStrike" dirty="0">
                <a:effectLst/>
              </a:rPr>
              <a:t>= Journal of the Korea Computer Graphics Society</a:t>
            </a:r>
            <a:r>
              <a:rPr lang="en-US" altLang="ko-KR" sz="1050" i="0" dirty="0">
                <a:effectLst/>
              </a:rPr>
              <a:t> </a:t>
            </a:r>
            <a:r>
              <a:rPr lang="en-US" altLang="ko-KR" sz="1050" i="0" u="none" strike="noStrike" dirty="0">
                <a:effectLst/>
              </a:rPr>
              <a:t>v.8 no.2&gt;</a:t>
            </a:r>
            <a:r>
              <a:rPr lang="en-US" altLang="ko-KR" sz="1050" i="0" dirty="0">
                <a:effectLst/>
              </a:rPr>
              <a:t> , 2002</a:t>
            </a:r>
            <a:r>
              <a:rPr lang="ko-KR" altLang="en-US" sz="1050" i="0" dirty="0">
                <a:effectLst/>
              </a:rPr>
              <a:t>년</a:t>
            </a:r>
            <a:r>
              <a:rPr lang="en-US" altLang="ko-KR" sz="1050" i="0" dirty="0">
                <a:effectLst/>
              </a:rPr>
              <a:t>, pp.31 - 38</a:t>
            </a:r>
            <a:endParaRPr lang="ko-KR" altLang="en-US" sz="1050" dirty="0"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72535-546D-414D-A416-C23709F93C53}"/>
              </a:ext>
            </a:extLst>
          </p:cNvPr>
          <p:cNvSpPr txBox="1"/>
          <p:nvPr/>
        </p:nvSpPr>
        <p:spPr>
          <a:xfrm>
            <a:off x="1351392" y="2905804"/>
            <a:ext cx="10002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정규만</a:t>
            </a:r>
            <a:r>
              <a:rPr lang="en-US" altLang="ko-KR" sz="1050" dirty="0"/>
              <a:t> </a:t>
            </a:r>
            <a:r>
              <a:rPr lang="ko-KR" altLang="en-US" sz="1050" dirty="0"/>
              <a:t>외 </a:t>
            </a:r>
            <a:r>
              <a:rPr lang="en-US" altLang="ko-KR" sz="1050" dirty="0"/>
              <a:t>1</a:t>
            </a:r>
            <a:r>
              <a:rPr lang="ko-KR" altLang="en-US" sz="1050" dirty="0"/>
              <a:t>명</a:t>
            </a:r>
            <a:r>
              <a:rPr lang="en-US" altLang="ko-KR" sz="1050" i="0" u="none" strike="noStrike" dirty="0">
                <a:effectLst/>
              </a:rPr>
              <a:t>, </a:t>
            </a:r>
            <a:r>
              <a:rPr lang="ko-KR" altLang="en-US" sz="1050" i="0" dirty="0">
                <a:solidFill>
                  <a:srgbClr val="2C2F37"/>
                </a:solidFill>
                <a:effectLst/>
              </a:rPr>
              <a:t>수묵화 렌더링 기술동향</a:t>
            </a:r>
            <a:r>
              <a:rPr lang="en-US" altLang="ko-KR" sz="1050" i="0" u="none" strike="noStrike" dirty="0">
                <a:effectLst/>
              </a:rPr>
              <a:t>, &lt;</a:t>
            </a:r>
            <a:r>
              <a:rPr lang="ko-KR" altLang="en-US" sz="1050" i="0" u="none" strike="noStrike" dirty="0">
                <a:effectLst/>
              </a:rPr>
              <a:t>한국멀티미디어학회지 </a:t>
            </a:r>
            <a:r>
              <a:rPr lang="en-US" altLang="ko-KR" sz="1050" i="0" u="none" strike="noStrike" dirty="0">
                <a:effectLst/>
              </a:rPr>
              <a:t>Vol.9 Issue 3_4&gt;</a:t>
            </a:r>
            <a:r>
              <a:rPr lang="en-US" altLang="ko-KR" sz="1050" i="0" dirty="0">
                <a:effectLst/>
              </a:rPr>
              <a:t> , 2005</a:t>
            </a:r>
            <a:r>
              <a:rPr lang="ko-KR" altLang="en-US" sz="1050" i="0" dirty="0">
                <a:effectLst/>
              </a:rPr>
              <a:t>년</a:t>
            </a:r>
            <a:r>
              <a:rPr lang="en-US" altLang="ko-KR" sz="1050" i="0" dirty="0">
                <a:effectLst/>
              </a:rPr>
              <a:t>, p.65 - 77</a:t>
            </a:r>
            <a:endParaRPr lang="ko-KR" altLang="en-US" sz="1050" dirty="0"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475B8-D935-44A9-9C81-75725F46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6D6E1-073D-4394-8951-FF9FE12467E1}"/>
              </a:ext>
            </a:extLst>
          </p:cNvPr>
          <p:cNvSpPr txBox="1"/>
          <p:nvPr/>
        </p:nvSpPr>
        <p:spPr>
          <a:xfrm>
            <a:off x="4418362" y="2921168"/>
            <a:ext cx="335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13926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07F05F-C5FB-49F3-9667-900B8E1E9A01}"/>
              </a:ext>
            </a:extLst>
          </p:cNvPr>
          <p:cNvSpPr txBox="1"/>
          <p:nvPr/>
        </p:nvSpPr>
        <p:spPr>
          <a:xfrm>
            <a:off x="1804238" y="5543054"/>
            <a:ext cx="310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 기반 인기 타이틀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45FB6A-9E59-4DA3-A3A2-5467C1B06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30" y="1314946"/>
            <a:ext cx="1980000" cy="1980000"/>
          </a:xfrm>
          <a:prstGeom prst="ellipse">
            <a:avLst/>
          </a:prstGeom>
          <a:ln w="222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CDBFD7-DF3F-41E5-908B-8DB3755A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44" y="3294946"/>
            <a:ext cx="1980000" cy="1980000"/>
          </a:xfrm>
          <a:prstGeom prst="ellipse">
            <a:avLst/>
          </a:prstGeom>
          <a:ln w="222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16C497-9343-4847-9476-F11CD35DA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73" t="23407" r="726" b="2617"/>
          <a:stretch/>
        </p:blipFill>
        <p:spPr>
          <a:xfrm>
            <a:off x="1081362" y="3294946"/>
            <a:ext cx="1980000" cy="1980000"/>
          </a:xfrm>
          <a:prstGeom prst="ellipse">
            <a:avLst/>
          </a:prstGeom>
          <a:ln w="2222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B58150-363A-45BB-9E2C-13C7E2185FAD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96E4EC-E99F-44F3-A227-4ED2FF78FD4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A06B3A-4E86-4516-9D12-BCF69A43F9D8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목적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8165FFE-951B-4B65-BEA4-2261FF06210C}"/>
              </a:ext>
            </a:extLst>
          </p:cNvPr>
          <p:cNvSpPr txBox="1"/>
          <p:nvPr/>
        </p:nvSpPr>
        <p:spPr>
          <a:xfrm>
            <a:off x="6470882" y="1314946"/>
            <a:ext cx="3354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비실사</a:t>
            </a:r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2D84A-565E-4A19-8986-1C67BE017E76}"/>
              </a:ext>
            </a:extLst>
          </p:cNvPr>
          <p:cNvSpPr txBox="1"/>
          <p:nvPr/>
        </p:nvSpPr>
        <p:spPr>
          <a:xfrm>
            <a:off x="6470882" y="2438296"/>
            <a:ext cx="49891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실사 그래픽에 비해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캐쥬얼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시각적 흥미 유발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만화적 느낌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</a:t>
            </a:r>
            <a:r>
              <a:rPr lang="ko-KR" altLang="en-US" sz="2400" dirty="0" err="1">
                <a:solidFill>
                  <a:srgbClr val="D501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</a:t>
            </a:r>
            <a:r>
              <a:rPr lang="ko-KR" altLang="en-US" sz="2400" dirty="0">
                <a:solidFill>
                  <a:srgbClr val="D501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기법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2400" dirty="0">
                <a:solidFill>
                  <a:srgbClr val="D501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툰 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수묵화 렌더링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해칭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5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B4639B-DBF8-42DC-BF34-AFD942D81D9D}"/>
              </a:ext>
            </a:extLst>
          </p:cNvPr>
          <p:cNvCxnSpPr/>
          <p:nvPr/>
        </p:nvCxnSpPr>
        <p:spPr>
          <a:xfrm>
            <a:off x="6280727" y="1152548"/>
            <a:ext cx="0" cy="5040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BEEBE-AA65-4068-92B0-86918D422495}"/>
              </a:ext>
            </a:extLst>
          </p:cNvPr>
          <p:cNvSpPr txBox="1"/>
          <p:nvPr/>
        </p:nvSpPr>
        <p:spPr>
          <a:xfrm>
            <a:off x="1031152" y="4523223"/>
            <a:ext cx="3855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비실사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렌더링을 기반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중세풍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전투를 구현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30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명의 플레이어가 두개의 팀으로 나뉘어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상대방의 영토를 빼앗는 전쟁을 벌인다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7D66A-F566-40D1-BBBB-634C411C12FD}"/>
              </a:ext>
            </a:extLst>
          </p:cNvPr>
          <p:cNvSpPr txBox="1"/>
          <p:nvPr/>
        </p:nvSpPr>
        <p:spPr>
          <a:xfrm>
            <a:off x="1031152" y="1401163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1F88B3-322F-41C4-9688-D80510A0BE5F}"/>
              </a:ext>
            </a:extLst>
          </p:cNvPr>
          <p:cNvGrpSpPr/>
          <p:nvPr/>
        </p:nvGrpSpPr>
        <p:grpSpPr>
          <a:xfrm>
            <a:off x="6599096" y="1431864"/>
            <a:ext cx="4501689" cy="4729798"/>
            <a:chOff x="1053537" y="1454010"/>
            <a:chExt cx="4501689" cy="4729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444B-BF52-4B2D-A407-D6B4D45E1702}"/>
                </a:ext>
              </a:extLst>
            </p:cNvPr>
            <p:cNvSpPr txBox="1"/>
            <p:nvPr/>
          </p:nvSpPr>
          <p:spPr>
            <a:xfrm>
              <a:off x="1053537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1959C6-D614-42A5-82FE-DB9E5A46F34E}"/>
                </a:ext>
              </a:extLst>
            </p:cNvPr>
            <p:cNvSpPr txBox="1"/>
            <p:nvPr/>
          </p:nvSpPr>
          <p:spPr>
            <a:xfrm>
              <a:off x="3736363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850-9D97-4796-9ECA-797641694804}"/>
                </a:ext>
              </a:extLst>
            </p:cNvPr>
            <p:cNvSpPr txBox="1"/>
            <p:nvPr/>
          </p:nvSpPr>
          <p:spPr>
            <a:xfrm>
              <a:off x="1053538" y="1454010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장르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78C865-AF31-4CFC-A0FF-577DD141FE4A}"/>
                </a:ext>
              </a:extLst>
            </p:cNvPr>
            <p:cNvSpPr txBox="1"/>
            <p:nvPr/>
          </p:nvSpPr>
          <p:spPr>
            <a:xfrm>
              <a:off x="1118584" y="3322588"/>
              <a:ext cx="205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전략게임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95F53F-BD55-44D7-8434-9673946E9BFD}"/>
                </a:ext>
              </a:extLst>
            </p:cNvPr>
            <p:cNvSpPr txBox="1"/>
            <p:nvPr/>
          </p:nvSpPr>
          <p:spPr>
            <a:xfrm>
              <a:off x="1556736" y="5845254"/>
              <a:ext cx="1178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최대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CCF5D3-08EB-450E-97A3-86C091D647FF}"/>
                </a:ext>
              </a:extLst>
            </p:cNvPr>
            <p:cNvSpPr txBox="1"/>
            <p:nvPr/>
          </p:nvSpPr>
          <p:spPr>
            <a:xfrm>
              <a:off x="4251111" y="5845254"/>
              <a:ext cx="1304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3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4BC3ACE2-C602-4ACC-8AEE-CC328B78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93538" y="2078180"/>
              <a:ext cx="1080000" cy="108000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46E10-C5DD-4DF3-8676-9F02431D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3580" y="4420846"/>
              <a:ext cx="1260000" cy="1260000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D4B22F23-8AE4-4F96-8817-945E739E2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3171" y="4420846"/>
              <a:ext cx="1260000" cy="126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16FD3A-D6AE-45BC-9308-FEE0ADF8E7E5}"/>
                </a:ext>
              </a:extLst>
            </p:cNvPr>
            <p:cNvSpPr txBox="1"/>
            <p:nvPr/>
          </p:nvSpPr>
          <p:spPr>
            <a:xfrm>
              <a:off x="3736445" y="1454010"/>
              <a:ext cx="72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시간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3BF1F6DC-8D97-4168-A0FA-ED6684E9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3171" y="1988180"/>
              <a:ext cx="1260000" cy="1260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89940E-1274-439B-B504-9E67CE4ED642}"/>
                </a:ext>
              </a:extLst>
            </p:cNvPr>
            <p:cNvSpPr txBox="1"/>
            <p:nvPr/>
          </p:nvSpPr>
          <p:spPr>
            <a:xfrm>
              <a:off x="4577395" y="3322588"/>
              <a:ext cx="651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3A4EF9C-DBC4-4361-8825-4F2FC87413CA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8A591F3-081E-41C9-ABF4-49188719BC4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2189F1-8438-4FCC-92E1-CEDFFC1E9988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4C94696-A7F6-4C27-969A-49CBA2D9B0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073" y="1921177"/>
            <a:ext cx="3703921" cy="248214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516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1387695" y="2295000"/>
            <a:ext cx="48996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플레이어는 분대장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플레이어는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NPC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병사들을 지휘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병과로 분대 구성 가능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명령 커맨드를 통한 병사들의 행동 결정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F4C3C1B-446B-4747-9B8C-0CF9B2DBFB1E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75A5034-3257-4478-8D01-FA961AB576E3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6D42D42-C855-4116-92A9-7EBE4E2559E0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2881B42-FD50-4B04-868B-E5725210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05" y="2295000"/>
            <a:ext cx="4032000" cy="2268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E1640B-61EB-4374-BCD9-9043B23F8683}"/>
              </a:ext>
            </a:extLst>
          </p:cNvPr>
          <p:cNvSpPr txBox="1"/>
          <p:nvPr/>
        </p:nvSpPr>
        <p:spPr>
          <a:xfrm>
            <a:off x="1349595" y="1469845"/>
            <a:ext cx="1898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분대 시스템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66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868F55D-8F92-4D1D-BF6C-9CEE555FAFD3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0DE41A-6E33-48B6-B372-DFBBDF5D9FE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D5C1E3-6B9F-4B05-96C7-89F5E2054D26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A232EC9-B823-4BC0-A733-8E28E32B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492388"/>
              </p:ext>
            </p:extLst>
          </p:nvPr>
        </p:nvGraphicFramePr>
        <p:xfrm>
          <a:off x="1196975" y="1737044"/>
          <a:ext cx="9798050" cy="38792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610">
                  <a:extLst>
                    <a:ext uri="{9D8B030D-6E8A-4147-A177-3AD203B41FA5}">
                      <a16:colId xmlns:a16="http://schemas.microsoft.com/office/drawing/2014/main" val="4010425336"/>
                    </a:ext>
                  </a:extLst>
                </a:gridCol>
                <a:gridCol w="1959610">
                  <a:extLst>
                    <a:ext uri="{9D8B030D-6E8A-4147-A177-3AD203B41FA5}">
                      <a16:colId xmlns:a16="http://schemas.microsoft.com/office/drawing/2014/main" val="3145197134"/>
                    </a:ext>
                  </a:extLst>
                </a:gridCol>
                <a:gridCol w="1959610">
                  <a:extLst>
                    <a:ext uri="{9D8B030D-6E8A-4147-A177-3AD203B41FA5}">
                      <a16:colId xmlns:a16="http://schemas.microsoft.com/office/drawing/2014/main" val="1210318395"/>
                    </a:ext>
                  </a:extLst>
                </a:gridCol>
                <a:gridCol w="1959610">
                  <a:extLst>
                    <a:ext uri="{9D8B030D-6E8A-4147-A177-3AD203B41FA5}">
                      <a16:colId xmlns:a16="http://schemas.microsoft.com/office/drawing/2014/main" val="3171115640"/>
                    </a:ext>
                  </a:extLst>
                </a:gridCol>
                <a:gridCol w="1959610">
                  <a:extLst>
                    <a:ext uri="{9D8B030D-6E8A-4147-A177-3AD203B41FA5}">
                      <a16:colId xmlns:a16="http://schemas.microsoft.com/office/drawing/2014/main" val="3780578597"/>
                    </a:ext>
                  </a:extLst>
                </a:gridCol>
              </a:tblGrid>
              <a:tr h="55417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칼 방패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플레이어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543031"/>
                  </a:ext>
                </a:extLst>
              </a:tr>
              <a:tr h="554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HP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배의 </a:t>
                      </a: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추가적인 </a:t>
                      </a: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능력치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97768"/>
                  </a:ext>
                </a:extLst>
              </a:tr>
              <a:tr h="554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STAMINA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85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209474"/>
                  </a:ext>
                </a:extLst>
              </a:tr>
              <a:tr h="554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이동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0.7m/s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1m/s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1.5m/s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99523"/>
                  </a:ext>
                </a:extLst>
              </a:tr>
              <a:tr h="554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달리기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2m/s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3m/s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4m/s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432708"/>
                  </a:ext>
                </a:extLst>
              </a:tr>
              <a:tr h="554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공격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1Attack/2s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1Attack/1.5s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1Attack/1s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818479"/>
                  </a:ext>
                </a:extLst>
              </a:tr>
              <a:tr h="554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0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72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5EACC-BF9B-4DDF-ADF7-37F24C9C1FEC}"/>
              </a:ext>
            </a:extLst>
          </p:cNvPr>
          <p:cNvSpPr txBox="1"/>
          <p:nvPr/>
        </p:nvSpPr>
        <p:spPr>
          <a:xfrm>
            <a:off x="10623442" y="5666650"/>
            <a:ext cx="576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점령지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1164660" y="1827138"/>
            <a:ext cx="52306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400m X 300m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크기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맵에는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점령지 존재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점령지는 깃발이 중심인 지름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30m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원형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사망 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10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뒤 점령지에서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리스폰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전까지 모든 점령지를 점령하면 승리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타임 오버 시 더 많은 점령지를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보유한 팀이 승리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F4C3C1B-446B-4747-9B8C-0CF9B2DBFB1E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75A5034-3257-4478-8D01-FA961AB576E3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6D42D42-C855-4116-92A9-7EBE4E2559E0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2CF52CD8-155C-400F-A89C-D93655BCEE41}"/>
              </a:ext>
            </a:extLst>
          </p:cNvPr>
          <p:cNvSpPr/>
          <p:nvPr/>
        </p:nvSpPr>
        <p:spPr>
          <a:xfrm>
            <a:off x="9205341" y="4840566"/>
            <a:ext cx="1080000" cy="1080000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DBA503-5300-4A62-9D8D-D9213891880A}"/>
              </a:ext>
            </a:extLst>
          </p:cNvPr>
          <p:cNvCxnSpPr>
            <a:cxnSpLocks/>
          </p:cNvCxnSpPr>
          <p:nvPr/>
        </p:nvCxnSpPr>
        <p:spPr>
          <a:xfrm>
            <a:off x="6995682" y="4554104"/>
            <a:ext cx="38364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CEFA61-C975-47F9-85C6-F1CC9B13C19A}"/>
              </a:ext>
            </a:extLst>
          </p:cNvPr>
          <p:cNvCxnSpPr>
            <a:cxnSpLocks/>
          </p:cNvCxnSpPr>
          <p:nvPr/>
        </p:nvCxnSpPr>
        <p:spPr>
          <a:xfrm>
            <a:off x="10920479" y="1575577"/>
            <a:ext cx="0" cy="288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D9C2535E-7C7E-44A9-AC96-50381F1C0ED9}"/>
              </a:ext>
            </a:extLst>
          </p:cNvPr>
          <p:cNvCxnSpPr>
            <a:cxnSpLocks/>
          </p:cNvCxnSpPr>
          <p:nvPr/>
        </p:nvCxnSpPr>
        <p:spPr>
          <a:xfrm>
            <a:off x="9738465" y="5382983"/>
            <a:ext cx="54000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9486F72-EBA5-44FF-A157-0DAC0A81D324}"/>
              </a:ext>
            </a:extLst>
          </p:cNvPr>
          <p:cNvGrpSpPr/>
          <p:nvPr/>
        </p:nvGrpSpPr>
        <p:grpSpPr>
          <a:xfrm>
            <a:off x="9747965" y="5139846"/>
            <a:ext cx="180000" cy="252000"/>
            <a:chOff x="3179277" y="1806991"/>
            <a:chExt cx="288000" cy="384209"/>
          </a:xfrm>
        </p:grpSpPr>
        <p:sp>
          <p:nvSpPr>
            <p:cNvPr id="95" name="물결 94">
              <a:extLst>
                <a:ext uri="{FF2B5EF4-FFF2-40B4-BE49-F238E27FC236}">
                  <a16:creationId xmlns:a16="http://schemas.microsoft.com/office/drawing/2014/main" id="{8A24A723-B89D-47CA-92FB-401848F85EB7}"/>
                </a:ext>
              </a:extLst>
            </p:cNvPr>
            <p:cNvSpPr/>
            <p:nvPr/>
          </p:nvSpPr>
          <p:spPr>
            <a:xfrm>
              <a:off x="3179277" y="1806991"/>
              <a:ext cx="288000" cy="252000"/>
            </a:xfrm>
            <a:prstGeom prst="wav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47FC8E3-45A9-46EB-BE17-A398FDADEA08}"/>
                </a:ext>
              </a:extLst>
            </p:cNvPr>
            <p:cNvCxnSpPr/>
            <p:nvPr/>
          </p:nvCxnSpPr>
          <p:spPr>
            <a:xfrm>
              <a:off x="3185974" y="1941755"/>
              <a:ext cx="0" cy="2494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5F1462A-AA95-4DB3-9DA5-0C43C359F1B9}"/>
              </a:ext>
            </a:extLst>
          </p:cNvPr>
          <p:cNvSpPr txBox="1"/>
          <p:nvPr/>
        </p:nvSpPr>
        <p:spPr>
          <a:xfrm>
            <a:off x="8551475" y="4563567"/>
            <a:ext cx="724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400m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92351A-FC90-4F72-8E72-64D794FDF45C}"/>
              </a:ext>
            </a:extLst>
          </p:cNvPr>
          <p:cNvSpPr txBox="1"/>
          <p:nvPr/>
        </p:nvSpPr>
        <p:spPr>
          <a:xfrm rot="16200000">
            <a:off x="10738015" y="2877077"/>
            <a:ext cx="64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300m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D47605-FC29-4BE7-BFFB-DD991AF273EE}"/>
              </a:ext>
            </a:extLst>
          </p:cNvPr>
          <p:cNvSpPr txBox="1"/>
          <p:nvPr/>
        </p:nvSpPr>
        <p:spPr>
          <a:xfrm>
            <a:off x="9774465" y="5380566"/>
            <a:ext cx="46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15m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0D60A3B-C201-4C18-B32D-6717707447D9}"/>
              </a:ext>
            </a:extLst>
          </p:cNvPr>
          <p:cNvGrpSpPr/>
          <p:nvPr/>
        </p:nvGrpSpPr>
        <p:grpSpPr>
          <a:xfrm>
            <a:off x="10443442" y="5622605"/>
            <a:ext cx="180000" cy="252000"/>
            <a:chOff x="3179277" y="1806991"/>
            <a:chExt cx="288000" cy="384209"/>
          </a:xfrm>
        </p:grpSpPr>
        <p:sp>
          <p:nvSpPr>
            <p:cNvPr id="100" name="물결 99">
              <a:extLst>
                <a:ext uri="{FF2B5EF4-FFF2-40B4-BE49-F238E27FC236}">
                  <a16:creationId xmlns:a16="http://schemas.microsoft.com/office/drawing/2014/main" id="{1D3F79C4-24C8-4C4F-A2D0-72B2AAEDFE44}"/>
                </a:ext>
              </a:extLst>
            </p:cNvPr>
            <p:cNvSpPr/>
            <p:nvPr/>
          </p:nvSpPr>
          <p:spPr>
            <a:xfrm>
              <a:off x="3179277" y="1806991"/>
              <a:ext cx="288000" cy="252000"/>
            </a:xfrm>
            <a:prstGeom prst="wav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CB07BF63-3D13-463E-80B4-6D3504C8FAC4}"/>
                </a:ext>
              </a:extLst>
            </p:cNvPr>
            <p:cNvCxnSpPr/>
            <p:nvPr/>
          </p:nvCxnSpPr>
          <p:spPr>
            <a:xfrm>
              <a:off x="3185974" y="1941755"/>
              <a:ext cx="0" cy="2494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9843B0B4-C5C5-43EF-B327-B11D81E8B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82" y="1594030"/>
            <a:ext cx="3816000" cy="28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3C2333-A96C-4EA9-8E4C-28677BD8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99" y="1512255"/>
            <a:ext cx="6300000" cy="2325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B910CB-107C-4A9F-BE91-7F157F3B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16" y="1415028"/>
            <a:ext cx="2520000" cy="25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C2877-85F5-452C-83B0-88882AC5B97C}"/>
              </a:ext>
            </a:extLst>
          </p:cNvPr>
          <p:cNvSpPr/>
          <p:nvPr/>
        </p:nvSpPr>
        <p:spPr>
          <a:xfrm>
            <a:off x="2378832" y="2540081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097251-1017-4CF8-B3E1-83CDDE79B676}"/>
              </a:ext>
            </a:extLst>
          </p:cNvPr>
          <p:cNvSpPr/>
          <p:nvPr/>
        </p:nvSpPr>
        <p:spPr>
          <a:xfrm>
            <a:off x="2429123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0EF58-9FE7-4CDB-9613-000471CCD237}"/>
              </a:ext>
            </a:extLst>
          </p:cNvPr>
          <p:cNvSpPr/>
          <p:nvPr/>
        </p:nvSpPr>
        <p:spPr>
          <a:xfrm>
            <a:off x="2166684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40F1C-86C2-474F-8A55-26BE37E7D659}"/>
              </a:ext>
            </a:extLst>
          </p:cNvPr>
          <p:cNvSpPr/>
          <p:nvPr/>
        </p:nvSpPr>
        <p:spPr>
          <a:xfrm>
            <a:off x="2682037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D1672-344C-48AA-8B06-FF0B7B5B04C2}"/>
              </a:ext>
            </a:extLst>
          </p:cNvPr>
          <p:cNvSpPr/>
          <p:nvPr/>
        </p:nvSpPr>
        <p:spPr>
          <a:xfrm>
            <a:off x="2805488" y="3319415"/>
            <a:ext cx="1368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Space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8FD54C-66DA-40E0-AB73-F576559EA0F6}"/>
              </a:ext>
            </a:extLst>
          </p:cNvPr>
          <p:cNvSpPr/>
          <p:nvPr/>
        </p:nvSpPr>
        <p:spPr>
          <a:xfrm>
            <a:off x="1741425" y="3067415"/>
            <a:ext cx="549193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Shift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16CA0-99EA-4B87-9EFC-F569E3D34816}"/>
              </a:ext>
            </a:extLst>
          </p:cNvPr>
          <p:cNvSpPr/>
          <p:nvPr/>
        </p:nvSpPr>
        <p:spPr>
          <a:xfrm>
            <a:off x="9214727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5F64E-0ABF-42A4-9BE3-75EFB7FA13C6}"/>
              </a:ext>
            </a:extLst>
          </p:cNvPr>
          <p:cNvSpPr/>
          <p:nvPr/>
        </p:nvSpPr>
        <p:spPr>
          <a:xfrm>
            <a:off x="9802200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C440-56F3-45BC-AEAF-6EE53CC1D43C}"/>
              </a:ext>
            </a:extLst>
          </p:cNvPr>
          <p:cNvSpPr txBox="1"/>
          <p:nvPr/>
        </p:nvSpPr>
        <p:spPr>
          <a:xfrm>
            <a:off x="1511999" y="4424218"/>
            <a:ext cx="168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WASD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Shift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달리기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Space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F30E8-B5DF-4FE6-9ADF-0D9F804CB2B2}"/>
              </a:ext>
            </a:extLst>
          </p:cNvPr>
          <p:cNvSpPr txBox="1"/>
          <p:nvPr/>
        </p:nvSpPr>
        <p:spPr>
          <a:xfrm>
            <a:off x="7131927" y="4424218"/>
            <a:ext cx="284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Right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67AC29-74B6-4CC8-BD60-A2E081F9D4B4}"/>
              </a:ext>
            </a:extLst>
          </p:cNvPr>
          <p:cNvSpPr txBox="1"/>
          <p:nvPr/>
        </p:nvSpPr>
        <p:spPr>
          <a:xfrm>
            <a:off x="3489488" y="4424218"/>
            <a:ext cx="296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1, 2, 3, 4 - NPC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명령 커맨드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F804FD-C1D8-4543-B5FD-86DEE08D10E2}"/>
              </a:ext>
            </a:extLst>
          </p:cNvPr>
          <p:cNvSpPr/>
          <p:nvPr/>
        </p:nvSpPr>
        <p:spPr>
          <a:xfrm>
            <a:off x="1993064" y="2284395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5B1043-AA39-4875-AA6E-BD9915437BDE}"/>
              </a:ext>
            </a:extLst>
          </p:cNvPr>
          <p:cNvSpPr/>
          <p:nvPr/>
        </p:nvSpPr>
        <p:spPr>
          <a:xfrm>
            <a:off x="2255182" y="2284395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30B54-C7AE-475E-9659-CE811E50BE14}"/>
              </a:ext>
            </a:extLst>
          </p:cNvPr>
          <p:cNvSpPr/>
          <p:nvPr/>
        </p:nvSpPr>
        <p:spPr>
          <a:xfrm>
            <a:off x="2512694" y="2281760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E3895D7-286B-4D49-89A1-F010EF5E727C}"/>
              </a:ext>
            </a:extLst>
          </p:cNvPr>
          <p:cNvSpPr/>
          <p:nvPr/>
        </p:nvSpPr>
        <p:spPr>
          <a:xfrm>
            <a:off x="2769292" y="2281760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AD6ED-249D-4F42-9DB0-5484DA5AD5DB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DDF1F14-4522-480B-AF24-361FBF6E131E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AE7AC9-511A-4B21-B33C-C5D63F01B441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81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357E2F-6ABD-43EF-82E3-986B8A9E2CD7}"/>
              </a:ext>
            </a:extLst>
          </p:cNvPr>
          <p:cNvGrpSpPr/>
          <p:nvPr/>
        </p:nvGrpSpPr>
        <p:grpSpPr>
          <a:xfrm>
            <a:off x="2496000" y="1207529"/>
            <a:ext cx="7200000" cy="4609196"/>
            <a:chOff x="2524281" y="1676213"/>
            <a:chExt cx="7200000" cy="460919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0D8F924-FC4E-4301-A074-F8D516300452}"/>
                </a:ext>
              </a:extLst>
            </p:cNvPr>
            <p:cNvGrpSpPr/>
            <p:nvPr/>
          </p:nvGrpSpPr>
          <p:grpSpPr>
            <a:xfrm>
              <a:off x="3109425" y="1676213"/>
              <a:ext cx="3452390" cy="1963735"/>
              <a:chOff x="2394602" y="1571710"/>
              <a:chExt cx="3452390" cy="196373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443877C-5CA5-4B68-AD57-5FA22A8F21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4602" y="1571710"/>
                <a:ext cx="3452390" cy="141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D31B9C-D437-4A53-8035-809B23CBEB02}"/>
                  </a:ext>
                </a:extLst>
              </p:cNvPr>
              <p:cNvSpPr txBox="1"/>
              <p:nvPr/>
            </p:nvSpPr>
            <p:spPr>
              <a:xfrm>
                <a:off x="3194112" y="3073780"/>
                <a:ext cx="18533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Direct X 12</a:t>
                </a:r>
                <a:endPara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CD9121-EEEC-410F-B2A2-DC16EB1CE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665" y="3910394"/>
              <a:ext cx="2169231" cy="16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437A2-4744-4C66-BBA6-7C7828FC5610}"/>
                </a:ext>
              </a:extLst>
            </p:cNvPr>
            <p:cNvSpPr txBox="1"/>
            <p:nvPr/>
          </p:nvSpPr>
          <p:spPr>
            <a:xfrm>
              <a:off x="5039665" y="5454412"/>
              <a:ext cx="21692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Visual studio</a:t>
              </a:r>
              <a:b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2019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0E2B26-0E28-4113-9CE3-D3EA4EB6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5811" y="4019079"/>
              <a:ext cx="1620000" cy="16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F9B19B-0A15-48DA-AB41-E8A0BE83EC1D}"/>
                </a:ext>
              </a:extLst>
            </p:cNvPr>
            <p:cNvSpPr txBox="1"/>
            <p:nvPr/>
          </p:nvSpPr>
          <p:spPr>
            <a:xfrm>
              <a:off x="3196823" y="5639079"/>
              <a:ext cx="1317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Git hub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800CFFA-69B4-4E9F-9079-4419527C017D}"/>
                </a:ext>
              </a:extLst>
            </p:cNvPr>
            <p:cNvGrpSpPr/>
            <p:nvPr/>
          </p:nvGrpSpPr>
          <p:grpSpPr>
            <a:xfrm>
              <a:off x="7415978" y="1720283"/>
              <a:ext cx="1152900" cy="1919665"/>
              <a:chOff x="6783015" y="2105347"/>
              <a:chExt cx="1152900" cy="1919665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C85539E-68CC-4265-ADCE-7B2F4F729F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3015" y="2105347"/>
                <a:ext cx="1152900" cy="12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5FA83A-CC21-4E5F-AF32-FDE10B66C5EF}"/>
                  </a:ext>
                </a:extLst>
              </p:cNvPr>
              <p:cNvSpPr txBox="1"/>
              <p:nvPr/>
            </p:nvSpPr>
            <p:spPr>
              <a:xfrm>
                <a:off x="6947326" y="3563347"/>
                <a:ext cx="8242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C++</a:t>
                </a:r>
                <a:endPara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E522A9-1B77-401F-8168-AC63FEBBBCF7}"/>
                </a:ext>
              </a:extLst>
            </p:cNvPr>
            <p:cNvCxnSpPr>
              <a:cxnSpLocks/>
            </p:cNvCxnSpPr>
            <p:nvPr/>
          </p:nvCxnSpPr>
          <p:spPr>
            <a:xfrm>
              <a:off x="2524281" y="3830669"/>
              <a:ext cx="7200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6E40656-5DC8-4D4F-8522-81D77130D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739"/>
            <a:stretch/>
          </p:blipFill>
          <p:spPr>
            <a:xfrm>
              <a:off x="7547593" y="4021391"/>
              <a:ext cx="1690311" cy="16112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55D925-77DF-4617-B309-8E32EA32C75F}"/>
                </a:ext>
              </a:extLst>
            </p:cNvPr>
            <p:cNvSpPr txBox="1"/>
            <p:nvPr/>
          </p:nvSpPr>
          <p:spPr>
            <a:xfrm>
              <a:off x="7992428" y="5639079"/>
              <a:ext cx="800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FBX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A8FCA2-201E-47E8-93AD-FCD4F1BBD8CA}"/>
              </a:ext>
            </a:extLst>
          </p:cNvPr>
          <p:cNvGrpSpPr/>
          <p:nvPr/>
        </p:nvGrpSpPr>
        <p:grpSpPr>
          <a:xfrm>
            <a:off x="-1" y="120927"/>
            <a:ext cx="3780000" cy="553265"/>
            <a:chOff x="-1" y="120927"/>
            <a:chExt cx="3780000" cy="55326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98F6FC6-44D8-4FD1-8C4F-BE71BAB0D54C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78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7809A1-641B-4759-95CB-222A78860C1B}"/>
                </a:ext>
              </a:extLst>
            </p:cNvPr>
            <p:cNvSpPr txBox="1"/>
            <p:nvPr/>
          </p:nvSpPr>
          <p:spPr>
            <a:xfrm>
              <a:off x="157018" y="120927"/>
              <a:ext cx="2385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 </a:t>
              </a:r>
              <a:r>
                <a:rPr lang="ko-KR" altLang="en-US" sz="28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환경</a:t>
              </a:r>
              <a:endPara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08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13519</TotalTime>
  <Words>1227</Words>
  <Application>Microsoft Office PowerPoint</Application>
  <PresentationFormat>와이드스크린</PresentationFormat>
  <Paragraphs>353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Wingdings</vt:lpstr>
      <vt:lpstr>Arial</vt:lpstr>
      <vt:lpstr>배달의민족 도현</vt:lpstr>
      <vt:lpstr>배달의민족 한나체 Pro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</dc:title>
  <dc:creator>김 지웅</dc:creator>
  <cp:lastModifiedBy>김지웅(2015180007)</cp:lastModifiedBy>
  <cp:revision>372</cp:revision>
  <dcterms:created xsi:type="dcterms:W3CDTF">2020-09-23T03:32:53Z</dcterms:created>
  <dcterms:modified xsi:type="dcterms:W3CDTF">2020-12-28T02:57:12Z</dcterms:modified>
</cp:coreProperties>
</file>